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Lst>
  <p:notesMasterIdLst>
    <p:notesMasterId r:id="rId27"/>
  </p:notesMasterIdLst>
  <p:sldIdLst>
    <p:sldId id="256" r:id="rId2"/>
    <p:sldId id="282" r:id="rId3"/>
    <p:sldId id="258" r:id="rId4"/>
    <p:sldId id="259" r:id="rId5"/>
    <p:sldId id="284" r:id="rId6"/>
    <p:sldId id="260" r:id="rId7"/>
    <p:sldId id="261" r:id="rId8"/>
    <p:sldId id="263" r:id="rId9"/>
    <p:sldId id="262" r:id="rId10"/>
    <p:sldId id="264" r:id="rId11"/>
    <p:sldId id="280" r:id="rId12"/>
    <p:sldId id="277" r:id="rId13"/>
    <p:sldId id="276" r:id="rId14"/>
    <p:sldId id="283" r:id="rId15"/>
    <p:sldId id="286" r:id="rId16"/>
    <p:sldId id="289" r:id="rId17"/>
    <p:sldId id="287" r:id="rId18"/>
    <p:sldId id="271" r:id="rId19"/>
    <p:sldId id="272" r:id="rId20"/>
    <p:sldId id="273" r:id="rId21"/>
    <p:sldId id="274" r:id="rId22"/>
    <p:sldId id="288" r:id="rId23"/>
    <p:sldId id="275" r:id="rId24"/>
    <p:sldId id="278" r:id="rId25"/>
    <p:sldId id="279" r:id="rId26"/>
  </p:sldIdLst>
  <p:sldSz cx="12192000" cy="6858000"/>
  <p:notesSz cx="6858000" cy="9144000"/>
  <p:embeddedFontLst>
    <p:embeddedFont>
      <p:font typeface="Algerian" panose="04020705040A02060702" pitchFamily="82" charset="0"/>
      <p:regular r:id="rId28"/>
    </p:embeddedFont>
    <p:embeddedFont>
      <p:font typeface="Baumans" panose="020B0604020202020204" charset="0"/>
      <p:regular r:id="rId29"/>
    </p:embeddedFont>
    <p:embeddedFont>
      <p:font typeface="Trebuchet MS" panose="020B0603020202020204" pitchFamily="34" charset="0"/>
      <p:regular r:id="rId30"/>
      <p:bold r:id="rId31"/>
      <p:italic r:id="rId32"/>
      <p:boldItalic r:id="rId33"/>
    </p:embeddedFont>
    <p:embeddedFont>
      <p:font typeface="Wingdings 3" panose="05040102010807070707" pitchFamily="18" charset="2"/>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BE66A2-0C6A-4F2B-99A1-DB10C8F16D35}">
  <a:tblStyle styleId="{34BE66A2-0C6A-4F2B-99A1-DB10C8F16D35}" styleName="Table_0">
    <a:wholeTbl>
      <a:tcTxStyle b="off" i="off">
        <a:font>
          <a:latin typeface="Garamond"/>
          <a:ea typeface="Garamond"/>
          <a:cs typeface="Garamon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7E6"/>
          </a:solidFill>
        </a:fill>
      </a:tcStyle>
    </a:wholeTbl>
    <a:band1H>
      <a:tcTxStyle/>
      <a:tcStyle>
        <a:tcBdr/>
        <a:fill>
          <a:solidFill>
            <a:srgbClr val="E0CCCA"/>
          </a:solidFill>
        </a:fill>
      </a:tcStyle>
    </a:band1H>
    <a:band2H>
      <a:tcTxStyle/>
      <a:tcStyle>
        <a:tcBdr/>
      </a:tcStyle>
    </a:band2H>
    <a:band1V>
      <a:tcTxStyle/>
      <a:tcStyle>
        <a:tcBdr/>
        <a:fill>
          <a:solidFill>
            <a:srgbClr val="E0CCCA"/>
          </a:solidFill>
        </a:fill>
      </a:tcStyle>
    </a:band1V>
    <a:band2V>
      <a:tcTxStyle/>
      <a:tcStyle>
        <a:tcBdr/>
      </a:tcStyle>
    </a:band2V>
    <a:lastCol>
      <a:tcTxStyle b="on" i="off">
        <a:font>
          <a:latin typeface="Garamond"/>
          <a:ea typeface="Garamond"/>
          <a:cs typeface="Garamond"/>
        </a:font>
        <a:schemeClr val="lt1"/>
      </a:tcTxStyle>
      <a:tcStyle>
        <a:tcBdr/>
        <a:fill>
          <a:solidFill>
            <a:schemeClr val="accent1"/>
          </a:solidFill>
        </a:fill>
      </a:tcStyle>
    </a:lastCol>
    <a:firstCol>
      <a:tcTxStyle b="on" i="off">
        <a:font>
          <a:latin typeface="Garamond"/>
          <a:ea typeface="Garamond"/>
          <a:cs typeface="Garamond"/>
        </a:font>
        <a:schemeClr val="lt1"/>
      </a:tcTxStyle>
      <a:tcStyle>
        <a:tcBdr/>
        <a:fill>
          <a:solidFill>
            <a:schemeClr val="accent1"/>
          </a:solidFill>
        </a:fill>
      </a:tcStyle>
    </a:firstCol>
    <a:lastRow>
      <a:tcTxStyle b="on" i="off">
        <a:font>
          <a:latin typeface="Garamond"/>
          <a:ea typeface="Garamond"/>
          <a:cs typeface="Garamond"/>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aramond"/>
          <a:ea typeface="Garamond"/>
          <a:cs typeface="Garamond"/>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62" d="100"/>
          <a:sy n="62" d="100"/>
        </p:scale>
        <p:origin x="8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cc4320b45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g2cc4320b45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cc4320b4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cc4320b4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1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5289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00924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160839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42949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39249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74952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1576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620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141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380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41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1839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568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971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49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639975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5509523"/>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5"/>
          <p:cNvSpPr txBox="1">
            <a:spLocks noGrp="1"/>
          </p:cNvSpPr>
          <p:nvPr>
            <p:ph idx="1"/>
          </p:nvPr>
        </p:nvSpPr>
        <p:spPr>
          <a:xfrm>
            <a:off x="1451579" y="318052"/>
            <a:ext cx="9603275" cy="572121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7200"/>
              <a:buNone/>
            </a:pPr>
            <a:endParaRPr sz="7200" b="1">
              <a:solidFill>
                <a:srgbClr val="262626"/>
              </a:solidFill>
              <a:latin typeface="Algerian"/>
              <a:ea typeface="Algerian"/>
              <a:cs typeface="Algerian"/>
              <a:sym typeface="Algerian"/>
            </a:endParaRPr>
          </a:p>
        </p:txBody>
      </p:sp>
      <p:pic>
        <p:nvPicPr>
          <p:cNvPr id="604" name="Google Shape;604;p85"/>
          <p:cNvPicPr preferRelativeResize="0"/>
          <p:nvPr/>
        </p:nvPicPr>
        <p:blipFill rotWithShape="1">
          <a:blip r:embed="rId3">
            <a:alphaModFix/>
          </a:blip>
          <a:srcRect/>
          <a:stretch/>
        </p:blipFill>
        <p:spPr>
          <a:xfrm>
            <a:off x="0" y="1"/>
            <a:ext cx="12192000" cy="6857999"/>
          </a:xfrm>
          <a:prstGeom prst="rect">
            <a:avLst/>
          </a:prstGeom>
          <a:noFill/>
          <a:ln>
            <a:noFill/>
          </a:ln>
        </p:spPr>
      </p:pic>
      <p:grpSp>
        <p:nvGrpSpPr>
          <p:cNvPr id="605" name="Google Shape;605;p85"/>
          <p:cNvGrpSpPr/>
          <p:nvPr/>
        </p:nvGrpSpPr>
        <p:grpSpPr>
          <a:xfrm>
            <a:off x="2685467" y="609600"/>
            <a:ext cx="8369410" cy="5035826"/>
            <a:chOff x="538615" y="0"/>
            <a:chExt cx="8369410" cy="5035826"/>
          </a:xfrm>
        </p:grpSpPr>
        <p:sp>
          <p:nvSpPr>
            <p:cNvPr id="606" name="Google Shape;606;p85"/>
            <p:cNvSpPr/>
            <p:nvPr/>
          </p:nvSpPr>
          <p:spPr>
            <a:xfrm>
              <a:off x="538615" y="0"/>
              <a:ext cx="8369410" cy="5035826"/>
            </a:xfrm>
            <a:prstGeom prst="rightArrow">
              <a:avLst>
                <a:gd name="adj1" fmla="val 50000"/>
                <a:gd name="adj2" fmla="val 50000"/>
              </a:avLst>
            </a:prstGeom>
            <a:solidFill>
              <a:srgbClr val="E0E5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5"/>
            <p:cNvSpPr/>
            <p:nvPr/>
          </p:nvSpPr>
          <p:spPr>
            <a:xfrm>
              <a:off x="1457090" y="1749617"/>
              <a:ext cx="5670124" cy="1638879"/>
            </a:xfrm>
            <a:prstGeom prst="roundRect">
              <a:avLst>
                <a:gd name="adj" fmla="val 16667"/>
              </a:avLst>
            </a:prstGeom>
            <a:solidFill>
              <a:srgbClr val="A5B492"/>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5"/>
            <p:cNvSpPr txBox="1"/>
            <p:nvPr/>
          </p:nvSpPr>
          <p:spPr>
            <a:xfrm>
              <a:off x="1537093" y="1829620"/>
              <a:ext cx="5510118" cy="1478873"/>
            </a:xfrm>
            <a:prstGeom prst="rect">
              <a:avLst/>
            </a:prstGeom>
            <a:noFill/>
            <a:ln>
              <a:noFill/>
            </a:ln>
          </p:spPr>
          <p:txBody>
            <a:bodyPr spcFirstLastPara="1" wrap="square" lIns="228600" tIns="228600" rIns="228600" bIns="228600" anchor="ctr" anchorCtr="0">
              <a:noAutofit/>
            </a:bodyPr>
            <a:lstStyle/>
            <a:p>
              <a:pPr marL="0" marR="0" lvl="0" indent="0" algn="ctr" rtl="0">
                <a:lnSpc>
                  <a:spcPct val="90000"/>
                </a:lnSpc>
                <a:spcBef>
                  <a:spcPts val="0"/>
                </a:spcBef>
                <a:spcAft>
                  <a:spcPts val="0"/>
                </a:spcAft>
                <a:buClr>
                  <a:schemeClr val="lt1"/>
                </a:buClr>
                <a:buSzPts val="6000"/>
                <a:buFont typeface="Baumans"/>
                <a:buNone/>
              </a:pPr>
              <a:r>
                <a:rPr lang="en-US" sz="6000" b="0" i="0" u="none" strike="noStrike" cap="none">
                  <a:solidFill>
                    <a:schemeClr val="lt1"/>
                  </a:solidFill>
                  <a:latin typeface="Baumans"/>
                  <a:ea typeface="Baumans"/>
                  <a:cs typeface="Baumans"/>
                  <a:sym typeface="Baumans"/>
                </a:rPr>
                <a:t>WELCOME</a:t>
              </a:r>
              <a:endParaRPr sz="6000" b="0" i="0" u="none" strike="noStrike" cap="none">
                <a:solidFill>
                  <a:schemeClr val="lt1"/>
                </a:solidFill>
                <a:latin typeface="Baumans"/>
                <a:ea typeface="Baumans"/>
                <a:cs typeface="Baumans"/>
                <a:sym typeface="Baum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3"/>
          <p:cNvSpPr txBox="1">
            <a:spLocks noGrp="1"/>
          </p:cNvSpPr>
          <p:nvPr>
            <p:ph idx="1"/>
          </p:nvPr>
        </p:nvSpPr>
        <p:spPr>
          <a:xfrm>
            <a:off x="1212574" y="665923"/>
            <a:ext cx="10402957" cy="552615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760"/>
              <a:buNone/>
            </a:pPr>
            <a:r>
              <a:rPr lang="en-US" sz="24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IMPLEMENTATION DETAILS</a:t>
            </a:r>
          </a:p>
          <a:p>
            <a:pPr marL="0" lvl="0" indent="0" algn="l" rtl="0">
              <a:spcBef>
                <a:spcPts val="0"/>
              </a:spcBef>
              <a:spcAft>
                <a:spcPts val="0"/>
              </a:spcAft>
              <a:buSzPts val="2760"/>
              <a:buNone/>
            </a:pPr>
            <a:endParaRPr lang="en-US"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a:p>
            <a:pPr marL="0" lvl="0" indent="0" algn="l" rtl="0">
              <a:spcBef>
                <a:spcPts val="0"/>
              </a:spcBef>
              <a:spcAft>
                <a:spcPts val="0"/>
              </a:spcAft>
              <a:buSzPts val="2760"/>
              <a:buNone/>
            </a:pPr>
            <a:r>
              <a:rPr lang="en-US" sz="20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Hardware Requirements:</a:t>
            </a:r>
            <a:endParaRPr sz="2000" dirty="0">
              <a:solidFill>
                <a:schemeClr val="accent6">
                  <a:lumMod val="75000"/>
                </a:schemeClr>
              </a:solidFill>
              <a:latin typeface="Times New Roman" panose="02020603050405020304" pitchFamily="18" charset="0"/>
              <a:cs typeface="Times New Roman" panose="02020603050405020304" pitchFamily="18" charset="0"/>
            </a:endParaRPr>
          </a:p>
          <a:p>
            <a:pPr marL="0" lvl="0" indent="0" algn="l" rtl="0">
              <a:spcBef>
                <a:spcPts val="1080"/>
              </a:spcBef>
              <a:spcAft>
                <a:spcPts val="0"/>
              </a:spcAft>
              <a:buSzPts val="2760"/>
              <a:buNone/>
            </a:pPr>
            <a:endParaRPr dirty="0">
              <a:solidFill>
                <a:srgbClr val="646464"/>
              </a:solidFill>
              <a:latin typeface="Algerian"/>
              <a:ea typeface="Algerian"/>
              <a:cs typeface="Algerian"/>
              <a:sym typeface="Algerian"/>
            </a:endParaRPr>
          </a:p>
          <a:p>
            <a:pPr marL="0" lvl="0" indent="0" algn="l" rtl="0">
              <a:spcBef>
                <a:spcPts val="1080"/>
              </a:spcBef>
              <a:spcAft>
                <a:spcPts val="0"/>
              </a:spcAft>
              <a:buSzPts val="2760"/>
              <a:buNone/>
            </a:pPr>
            <a:endParaRPr dirty="0">
              <a:solidFill>
                <a:srgbClr val="646464"/>
              </a:solidFill>
              <a:latin typeface="Algerian"/>
              <a:ea typeface="Algerian"/>
              <a:cs typeface="Algerian"/>
              <a:sym typeface="Algerian"/>
            </a:endParaRPr>
          </a:p>
          <a:p>
            <a:pPr marL="0" lvl="0" indent="0" algn="l" rtl="0">
              <a:spcBef>
                <a:spcPts val="1080"/>
              </a:spcBef>
              <a:spcAft>
                <a:spcPts val="0"/>
              </a:spcAft>
              <a:buSzPts val="2760"/>
              <a:buNone/>
            </a:pPr>
            <a:endParaRPr dirty="0">
              <a:solidFill>
                <a:srgbClr val="646464"/>
              </a:solidFill>
            </a:endParaRPr>
          </a:p>
          <a:p>
            <a:pPr marL="0" lvl="0" indent="0" algn="l" rtl="0">
              <a:spcBef>
                <a:spcPts val="1080"/>
              </a:spcBef>
              <a:spcAft>
                <a:spcPts val="0"/>
              </a:spcAft>
              <a:buSzPts val="2760"/>
              <a:buNone/>
            </a:pPr>
            <a:endParaRPr dirty="0">
              <a:solidFill>
                <a:srgbClr val="646464"/>
              </a:solidFill>
            </a:endParaRPr>
          </a:p>
          <a:p>
            <a:pPr marL="0" lvl="0" indent="0" algn="l" rtl="0">
              <a:spcBef>
                <a:spcPts val="1080"/>
              </a:spcBef>
              <a:spcAft>
                <a:spcPts val="0"/>
              </a:spcAft>
              <a:buSzPts val="2760"/>
              <a:buNone/>
            </a:pPr>
            <a:r>
              <a:rPr lang="en-US" sz="2000" b="1" dirty="0">
                <a:solidFill>
                  <a:srgbClr val="002060"/>
                </a:solidFill>
                <a:latin typeface="Times New Roman" panose="02020603050405020304" pitchFamily="18" charset="0"/>
                <a:ea typeface="Algerian"/>
                <a:cs typeface="Times New Roman" panose="02020603050405020304" pitchFamily="18" charset="0"/>
                <a:sym typeface="Algerian"/>
              </a:rPr>
              <a:t> </a:t>
            </a:r>
            <a:r>
              <a:rPr lang="en-US" sz="20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Software Requirements:</a:t>
            </a:r>
            <a:endParaRPr sz="2000" dirty="0">
              <a:solidFill>
                <a:schemeClr val="accent6">
                  <a:lumMod val="75000"/>
                </a:schemeClr>
              </a:solidFill>
              <a:latin typeface="Times New Roman" panose="02020603050405020304" pitchFamily="18" charset="0"/>
              <a:cs typeface="Times New Roman" panose="02020603050405020304" pitchFamily="18" charset="0"/>
            </a:endParaRPr>
          </a:p>
          <a:p>
            <a:pPr marL="0" lvl="0" indent="0" algn="l" rtl="0">
              <a:spcBef>
                <a:spcPts val="1080"/>
              </a:spcBef>
              <a:spcAft>
                <a:spcPts val="0"/>
              </a:spcAft>
              <a:buSzPts val="2760"/>
              <a:buNone/>
            </a:pPr>
            <a:endParaRPr b="1" dirty="0">
              <a:solidFill>
                <a:srgbClr val="C39E1A"/>
              </a:solidFill>
            </a:endParaRPr>
          </a:p>
          <a:p>
            <a:pPr marL="0" lvl="0" indent="0" algn="l" rtl="0">
              <a:spcBef>
                <a:spcPts val="1080"/>
              </a:spcBef>
              <a:spcAft>
                <a:spcPts val="0"/>
              </a:spcAft>
              <a:buSzPts val="2760"/>
              <a:buNone/>
            </a:pPr>
            <a:endParaRPr b="1" dirty="0">
              <a:solidFill>
                <a:srgbClr val="C39E1A"/>
              </a:solidFill>
            </a:endParaRPr>
          </a:p>
          <a:p>
            <a:pPr marL="0" lvl="0" indent="0" algn="l" rtl="0">
              <a:spcBef>
                <a:spcPts val="1080"/>
              </a:spcBef>
              <a:spcAft>
                <a:spcPts val="0"/>
              </a:spcAft>
              <a:buSzPts val="2760"/>
              <a:buNone/>
            </a:pPr>
            <a:endParaRPr dirty="0"/>
          </a:p>
        </p:txBody>
      </p:sp>
      <p:graphicFrame>
        <p:nvGraphicFramePr>
          <p:cNvPr id="656" name="Google Shape;656;p93"/>
          <p:cNvGraphicFramePr/>
          <p:nvPr>
            <p:extLst>
              <p:ext uri="{D42A27DB-BD31-4B8C-83A1-F6EECF244321}">
                <p14:modId xmlns:p14="http://schemas.microsoft.com/office/powerpoint/2010/main" val="486496741"/>
              </p:ext>
            </p:extLst>
          </p:nvPr>
        </p:nvGraphicFramePr>
        <p:xfrm>
          <a:off x="1311967" y="1635760"/>
          <a:ext cx="8959794" cy="1645917"/>
        </p:xfrm>
        <a:graphic>
          <a:graphicData uri="http://schemas.openxmlformats.org/drawingml/2006/table">
            <a:tbl>
              <a:tblPr firstRow="1" bandRow="1">
                <a:noFill/>
                <a:tableStyleId>{34BE66A2-0C6A-4F2B-99A1-DB10C8F16D35}</a:tableStyleId>
              </a:tblPr>
              <a:tblGrid>
                <a:gridCol w="4479897">
                  <a:extLst>
                    <a:ext uri="{9D8B030D-6E8A-4147-A177-3AD203B41FA5}">
                      <a16:colId xmlns:a16="http://schemas.microsoft.com/office/drawing/2014/main" val="20000"/>
                    </a:ext>
                  </a:extLst>
                </a:gridCol>
                <a:gridCol w="4479897">
                  <a:extLst>
                    <a:ext uri="{9D8B030D-6E8A-4147-A177-3AD203B41FA5}">
                      <a16:colId xmlns:a16="http://schemas.microsoft.com/office/drawing/2014/main" val="20001"/>
                    </a:ext>
                  </a:extLst>
                </a:gridCol>
              </a:tblGrid>
              <a:tr h="548639">
                <a:tc>
                  <a:txBody>
                    <a:bodyPr/>
                    <a:lstStyle/>
                    <a:p>
                      <a:pPr marL="0" marR="0" lvl="0" indent="0" algn="l" rtl="0">
                        <a:spcBef>
                          <a:spcPts val="0"/>
                        </a:spcBef>
                        <a:spcAft>
                          <a:spcPts val="0"/>
                        </a:spcAft>
                        <a:buNone/>
                      </a:pPr>
                      <a:r>
                        <a:rPr lang="en-US" sz="2400" u="none" strike="noStrike" cap="none" dirty="0"/>
                        <a:t>Processor</a:t>
                      </a:r>
                      <a:endParaRPr sz="2400" dirty="0"/>
                    </a:p>
                  </a:txBody>
                  <a:tcPr marL="91450" marR="91450" marT="45725" marB="45725"/>
                </a:tc>
                <a:tc>
                  <a:txBody>
                    <a:bodyPr/>
                    <a:lstStyle/>
                    <a:p>
                      <a:pPr marL="0" marR="0" lvl="0" indent="0" algn="l" rtl="0">
                        <a:spcBef>
                          <a:spcPts val="0"/>
                        </a:spcBef>
                        <a:spcAft>
                          <a:spcPts val="0"/>
                        </a:spcAft>
                        <a:buNone/>
                      </a:pPr>
                      <a:r>
                        <a:rPr lang="en-US" sz="2400"/>
                        <a:t>INTEL Pentium 4 or Higher</a:t>
                      </a:r>
                      <a:endParaRPr sz="2400"/>
                    </a:p>
                  </a:txBody>
                  <a:tcPr marL="91450" marR="91450" marT="45725" marB="45725"/>
                </a:tc>
                <a:extLst>
                  <a:ext uri="{0D108BD9-81ED-4DB2-BD59-A6C34878D82A}">
                    <a16:rowId xmlns:a16="http://schemas.microsoft.com/office/drawing/2014/main" val="10000"/>
                  </a:ext>
                </a:extLst>
              </a:tr>
              <a:tr h="548639">
                <a:tc>
                  <a:txBody>
                    <a:bodyPr/>
                    <a:lstStyle/>
                    <a:p>
                      <a:pPr marL="0" marR="0" lvl="0" indent="0" algn="l" rtl="0">
                        <a:spcBef>
                          <a:spcPts val="0"/>
                        </a:spcBef>
                        <a:spcAft>
                          <a:spcPts val="0"/>
                        </a:spcAft>
                        <a:buNone/>
                      </a:pPr>
                      <a:r>
                        <a:rPr lang="en-US" sz="1900" b="1">
                          <a:latin typeface="Calibri"/>
                          <a:ea typeface="Calibri"/>
                          <a:cs typeface="Calibri"/>
                          <a:sym typeface="Calibri"/>
                        </a:rPr>
                        <a:t>RAM</a:t>
                      </a:r>
                      <a:endParaRPr sz="1900" b="1">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900" b="1">
                          <a:latin typeface="Calibri"/>
                          <a:ea typeface="Calibri"/>
                          <a:cs typeface="Calibri"/>
                          <a:sym typeface="Calibri"/>
                        </a:rPr>
                        <a:t>512 MB</a:t>
                      </a:r>
                      <a:endParaRPr sz="1900" b="1">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548639">
                <a:tc>
                  <a:txBody>
                    <a:bodyPr/>
                    <a:lstStyle/>
                    <a:p>
                      <a:pPr marL="0" marR="0" lvl="0" indent="0" algn="l" rtl="0">
                        <a:spcBef>
                          <a:spcPts val="0"/>
                        </a:spcBef>
                        <a:spcAft>
                          <a:spcPts val="0"/>
                        </a:spcAft>
                        <a:buNone/>
                      </a:pPr>
                      <a:r>
                        <a:rPr lang="en-US" sz="1900" b="1" dirty="0">
                          <a:latin typeface="Calibri"/>
                          <a:ea typeface="Calibri"/>
                          <a:cs typeface="Calibri"/>
                          <a:sym typeface="Calibri"/>
                        </a:rPr>
                        <a:t>Hard Disc</a:t>
                      </a:r>
                      <a:endParaRPr sz="1900" b="1" dirty="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900" b="1" dirty="0">
                          <a:latin typeface="Calibri"/>
                          <a:ea typeface="Calibri"/>
                          <a:cs typeface="Calibri"/>
                          <a:sym typeface="Calibri"/>
                        </a:rPr>
                        <a:t>20 GB</a:t>
                      </a: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657" name="Google Shape;657;p93"/>
          <p:cNvGraphicFramePr/>
          <p:nvPr>
            <p:extLst>
              <p:ext uri="{D42A27DB-BD31-4B8C-83A1-F6EECF244321}">
                <p14:modId xmlns:p14="http://schemas.microsoft.com/office/powerpoint/2010/main" val="642335934"/>
              </p:ext>
            </p:extLst>
          </p:nvPr>
        </p:nvGraphicFramePr>
        <p:xfrm>
          <a:off x="1404729" y="3962400"/>
          <a:ext cx="8867032" cy="1838960"/>
        </p:xfrm>
        <a:graphic>
          <a:graphicData uri="http://schemas.openxmlformats.org/drawingml/2006/table">
            <a:tbl>
              <a:tblPr firstRow="1" bandRow="1">
                <a:noFill/>
                <a:tableStyleId>{34BE66A2-0C6A-4F2B-99A1-DB10C8F16D35}</a:tableStyleId>
              </a:tblPr>
              <a:tblGrid>
                <a:gridCol w="4433516">
                  <a:extLst>
                    <a:ext uri="{9D8B030D-6E8A-4147-A177-3AD203B41FA5}">
                      <a16:colId xmlns:a16="http://schemas.microsoft.com/office/drawing/2014/main" val="20000"/>
                    </a:ext>
                  </a:extLst>
                </a:gridCol>
                <a:gridCol w="4433516">
                  <a:extLst>
                    <a:ext uri="{9D8B030D-6E8A-4147-A177-3AD203B41FA5}">
                      <a16:colId xmlns:a16="http://schemas.microsoft.com/office/drawing/2014/main" val="20001"/>
                    </a:ext>
                  </a:extLst>
                </a:gridCol>
              </a:tblGrid>
              <a:tr h="464279">
                <a:tc>
                  <a:txBody>
                    <a:bodyPr/>
                    <a:lstStyle/>
                    <a:p>
                      <a:pPr marL="0" marR="0" lvl="0" indent="0" algn="l" rtl="0">
                        <a:spcBef>
                          <a:spcPts val="0"/>
                        </a:spcBef>
                        <a:spcAft>
                          <a:spcPts val="0"/>
                        </a:spcAft>
                        <a:buNone/>
                      </a:pPr>
                      <a:r>
                        <a:rPr lang="en-US" sz="2400"/>
                        <a:t>Operating System</a:t>
                      </a:r>
                      <a:endParaRPr sz="2400"/>
                    </a:p>
                  </a:txBody>
                  <a:tcPr marL="91450" marR="91450" marT="45725" marB="45725"/>
                </a:tc>
                <a:tc>
                  <a:txBody>
                    <a:bodyPr/>
                    <a:lstStyle/>
                    <a:p>
                      <a:pPr marL="0" marR="0" lvl="0" indent="0" algn="l" rtl="0">
                        <a:spcBef>
                          <a:spcPts val="0"/>
                        </a:spcBef>
                        <a:spcAft>
                          <a:spcPts val="0"/>
                        </a:spcAft>
                        <a:buNone/>
                      </a:pPr>
                      <a:r>
                        <a:rPr lang="en-US" sz="2400"/>
                        <a:t>Windows XP or Higher</a:t>
                      </a:r>
                      <a:endParaRPr sz="2400"/>
                    </a:p>
                  </a:txBody>
                  <a:tcPr marL="91450" marR="91450" marT="45725" marB="45725"/>
                </a:tc>
                <a:extLst>
                  <a:ext uri="{0D108BD9-81ED-4DB2-BD59-A6C34878D82A}">
                    <a16:rowId xmlns:a16="http://schemas.microsoft.com/office/drawing/2014/main" val="10000"/>
                  </a:ext>
                </a:extLst>
              </a:tr>
              <a:tr h="458227">
                <a:tc>
                  <a:txBody>
                    <a:bodyPr/>
                    <a:lstStyle/>
                    <a:p>
                      <a:pPr marL="0" marR="0" lvl="0" indent="0" algn="l" rtl="0">
                        <a:spcBef>
                          <a:spcPts val="0"/>
                        </a:spcBef>
                        <a:spcAft>
                          <a:spcPts val="0"/>
                        </a:spcAft>
                        <a:buNone/>
                      </a:pPr>
                      <a:r>
                        <a:rPr lang="en-US" sz="1900" b="1" dirty="0">
                          <a:latin typeface="Calibri"/>
                          <a:ea typeface="Calibri"/>
                          <a:cs typeface="Calibri"/>
                          <a:sym typeface="Calibri"/>
                        </a:rPr>
                        <a:t>Front End</a:t>
                      </a:r>
                      <a:endParaRPr sz="1900" b="1" dirty="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900" b="1" dirty="0">
                          <a:latin typeface="Calibri"/>
                          <a:ea typeface="Calibri"/>
                          <a:cs typeface="Calibri"/>
                          <a:sym typeface="Calibri"/>
                        </a:rPr>
                        <a:t>PHP</a:t>
                      </a:r>
                      <a:endParaRPr sz="1900" b="1"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458227">
                <a:tc>
                  <a:txBody>
                    <a:bodyPr/>
                    <a:lstStyle/>
                    <a:p>
                      <a:pPr marL="0" marR="0" lvl="0" indent="0" algn="l" rtl="0">
                        <a:spcBef>
                          <a:spcPts val="0"/>
                        </a:spcBef>
                        <a:spcAft>
                          <a:spcPts val="0"/>
                        </a:spcAft>
                        <a:buNone/>
                      </a:pPr>
                      <a:r>
                        <a:rPr lang="en-US" sz="1900" b="1" dirty="0">
                          <a:latin typeface="Calibri"/>
                          <a:ea typeface="Calibri"/>
                          <a:cs typeface="Calibri"/>
                          <a:sym typeface="Calibri"/>
                        </a:rPr>
                        <a:t>Back End</a:t>
                      </a:r>
                      <a:endParaRPr sz="1900" b="1" dirty="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900" b="1">
                          <a:latin typeface="Calibri"/>
                          <a:ea typeface="Calibri"/>
                          <a:cs typeface="Calibri"/>
                          <a:sym typeface="Calibri"/>
                        </a:rPr>
                        <a:t>MYSQL</a:t>
                      </a:r>
                      <a:endParaRPr sz="1900" b="1">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58227">
                <a:tc>
                  <a:txBody>
                    <a:bodyPr/>
                    <a:lstStyle/>
                    <a:p>
                      <a:pPr marL="0" marR="0" lvl="0" indent="0" algn="l" rtl="0">
                        <a:spcBef>
                          <a:spcPts val="0"/>
                        </a:spcBef>
                        <a:spcAft>
                          <a:spcPts val="0"/>
                        </a:spcAft>
                        <a:buNone/>
                      </a:pPr>
                      <a:r>
                        <a:rPr lang="en-US" sz="1900" b="1" dirty="0">
                          <a:latin typeface="Calibri"/>
                          <a:ea typeface="Calibri"/>
                          <a:cs typeface="Calibri"/>
                          <a:sym typeface="Calibri"/>
                        </a:rPr>
                        <a:t>Server</a:t>
                      </a:r>
                      <a:endParaRPr sz="1900" b="1" dirty="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900" b="1" dirty="0">
                          <a:latin typeface="Calibri"/>
                          <a:ea typeface="Calibri"/>
                          <a:cs typeface="Calibri"/>
                          <a:sym typeface="Calibri"/>
                        </a:rPr>
                        <a:t>XAMP</a:t>
                      </a:r>
                      <a:endParaRPr sz="1900" b="1"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xEl>
                                              <p:pRg st="0" end="0"/>
                                            </p:txEl>
                                          </p:spTgt>
                                        </p:tgtEl>
                                        <p:attrNameLst>
                                          <p:attrName>style.visibility</p:attrName>
                                        </p:attrNameLst>
                                      </p:cBhvr>
                                      <p:to>
                                        <p:strVal val="visible"/>
                                      </p:to>
                                    </p:set>
                                    <p:animEffect transition="in" filter="fade">
                                      <p:cBhvr>
                                        <p:cTn id="7" dur="500"/>
                                        <p:tgtEl>
                                          <p:spTgt spid="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5">
                                            <p:txEl>
                                              <p:pRg st="2" end="2"/>
                                            </p:txEl>
                                          </p:spTgt>
                                        </p:tgtEl>
                                        <p:attrNameLst>
                                          <p:attrName>style.visibility</p:attrName>
                                        </p:attrNameLst>
                                      </p:cBhvr>
                                      <p:to>
                                        <p:strVal val="visible"/>
                                      </p:to>
                                    </p:set>
                                    <p:animEffect transition="in" filter="fade">
                                      <p:cBhvr>
                                        <p:cTn id="12" dur="500"/>
                                        <p:tgtEl>
                                          <p:spTgt spid="6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xEl>
                                              <p:pRg st="7" end="7"/>
                                            </p:txEl>
                                          </p:spTgt>
                                        </p:tgtEl>
                                        <p:attrNameLst>
                                          <p:attrName>style.visibility</p:attrName>
                                        </p:attrNameLst>
                                      </p:cBhvr>
                                      <p:to>
                                        <p:strVal val="visible"/>
                                      </p:to>
                                    </p:set>
                                    <p:animEffect transition="in" filter="fade">
                                      <p:cBhvr>
                                        <p:cTn id="17" dur="500"/>
                                        <p:tgtEl>
                                          <p:spTgt spid="6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6" name="Google Shape;686;p98"/>
          <p:cNvSpPr txBox="1"/>
          <p:nvPr/>
        </p:nvSpPr>
        <p:spPr>
          <a:xfrm>
            <a:off x="440332" y="670741"/>
            <a:ext cx="11072795" cy="523180"/>
          </a:xfrm>
          <a:prstGeom prst="rect">
            <a:avLst/>
          </a:prstGeom>
          <a:noFill/>
          <a:ln>
            <a:noFill/>
          </a:ln>
        </p:spPr>
        <p:txBody>
          <a:bodyPr spcFirstLastPara="1" wrap="square" lIns="91425" tIns="45700" rIns="91425" bIns="45700" anchor="t" anchorCtr="0">
            <a:spAutoFit/>
          </a:bodyPr>
          <a:lstStyle/>
          <a:p>
            <a:pPr lvl="0"/>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Testing - Unit Testing and Functional Testing</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2" name="Text Placeholder 1"/>
          <p:cNvSpPr>
            <a:spLocks noGrp="1"/>
          </p:cNvSpPr>
          <p:nvPr>
            <p:ph idx="1"/>
          </p:nvPr>
        </p:nvSpPr>
        <p:spPr>
          <a:xfrm>
            <a:off x="214745" y="1423844"/>
            <a:ext cx="10515600" cy="4351338"/>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unit testing, we have found that breaking down code into small, testable components is key. It's an intricate dance between isolating specific functionalities and ensuring they operate as intended. The precision required often leads to uncovering edge cases and subtle bugs that might otherwise slip through the cracks.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On the other hand, functional testing is more holistic, focusing on the behavior of the system as a whole. It's like taking a step back to see how all the individual parts harmonize.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 have noticed that functional testing shines when it comes to verifying user interactions and overall system performance. Both approaches complement each other, providing a comprehensive safety net for software development.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Through these experiences,  we have learned the importance of balance - between granularity and breadth, between meticulousness and efficiency - in crafting robust, reliable software.</a:t>
            </a:r>
          </a:p>
        </p:txBody>
      </p:sp>
    </p:spTree>
    <p:extLst>
      <p:ext uri="{BB962C8B-B14F-4D97-AF65-F5344CB8AC3E}">
        <p14:creationId xmlns:p14="http://schemas.microsoft.com/office/powerpoint/2010/main" val="373896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p:nvPr/>
        </p:nvSpPr>
        <p:spPr>
          <a:xfrm>
            <a:off x="874642" y="669234"/>
            <a:ext cx="687743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DATABASE</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736" name="Google Shape;736;p106"/>
          <p:cNvPicPr preferRelativeResize="0"/>
          <p:nvPr/>
        </p:nvPicPr>
        <p:blipFill>
          <a:blip r:embed="rId3">
            <a:alphaModFix/>
          </a:blip>
          <a:stretch>
            <a:fillRect/>
          </a:stretch>
        </p:blipFill>
        <p:spPr>
          <a:xfrm>
            <a:off x="1251202" y="1476193"/>
            <a:ext cx="9542922" cy="51643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p:nvPr/>
        </p:nvSpPr>
        <p:spPr>
          <a:xfrm>
            <a:off x="874643" y="669234"/>
            <a:ext cx="763943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DATABASE DESIGN</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730" name="Google Shape;730;p105"/>
          <p:cNvPicPr preferRelativeResize="0"/>
          <p:nvPr/>
        </p:nvPicPr>
        <p:blipFill>
          <a:blip r:embed="rId3">
            <a:alphaModFix/>
          </a:blip>
          <a:stretch>
            <a:fillRect/>
          </a:stretch>
        </p:blipFill>
        <p:spPr>
          <a:xfrm>
            <a:off x="1207979" y="1287400"/>
            <a:ext cx="9260324" cy="4901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A49F-BEC6-03A6-AE43-C0B99FC7933A}"/>
              </a:ext>
            </a:extLst>
          </p:cNvPr>
          <p:cNvSpPr>
            <a:spLocks noGrp="1"/>
          </p:cNvSpPr>
          <p:nvPr>
            <p:ph type="title"/>
          </p:nvPr>
        </p:nvSpPr>
        <p:spPr/>
        <p:txBody>
          <a:bodyPr/>
          <a:lstStyle/>
          <a:p>
            <a:r>
              <a:rPr lang="en-US"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a:t>
            </a:r>
            <a:r>
              <a:rPr lang="en-US" sz="24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FEEDBACK</a:t>
            </a:r>
            <a:endParaRPr lang="en-US" sz="2400" dirty="0"/>
          </a:p>
        </p:txBody>
      </p:sp>
      <p:sp>
        <p:nvSpPr>
          <p:cNvPr id="3" name="Content Placeholder 2">
            <a:extLst>
              <a:ext uri="{FF2B5EF4-FFF2-40B4-BE49-F238E27FC236}">
                <a16:creationId xmlns:a16="http://schemas.microsoft.com/office/drawing/2014/main" id="{8F1892D5-A23B-F711-8059-944F2FF13069}"/>
              </a:ext>
            </a:extLst>
          </p:cNvPr>
          <p:cNvSpPr>
            <a:spLocks noGrp="1"/>
          </p:cNvSpPr>
          <p:nvPr>
            <p:ph idx="1"/>
          </p:nvPr>
        </p:nvSpPr>
        <p:spPr>
          <a:xfrm>
            <a:off x="677334" y="1452881"/>
            <a:ext cx="8596668" cy="4588482"/>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 initiated  a group meeting to discuss the development functionalities at the beginning of this project. Because PHP has a better interface and performs better, we chose it for this project.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Given that PHP runs quickly on the Apache web server. As since we were using the same web server, we chose to use PHP and MySQL for our database. All of the members of our team were familiar with the fundamentals of PHP, yet we were still able to pick it up quickly and put it into practice.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Now </a:t>
            </a:r>
            <a:r>
              <a:rPr lang="en-US" sz="2000" dirty="0" err="1">
                <a:latin typeface="Times New Roman" panose="02020603050405020304" pitchFamily="18" charset="0"/>
                <a:cs typeface="Times New Roman" panose="02020603050405020304" pitchFamily="18" charset="0"/>
              </a:rPr>
              <a:t>Succesfully</a:t>
            </a:r>
            <a:r>
              <a:rPr lang="en-US" sz="2000" dirty="0">
                <a:latin typeface="Times New Roman" panose="02020603050405020304" pitchFamily="18" charset="0"/>
                <a:cs typeface="Times New Roman" panose="02020603050405020304" pitchFamily="18" charset="0"/>
              </a:rPr>
              <a:t> we have implemented PHP through out our project which helped us to implement all the functionalities.</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7747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0B35-DB0F-7872-C681-738FF57C1617}"/>
              </a:ext>
            </a:extLst>
          </p:cNvPr>
          <p:cNvSpPr>
            <a:spLocks noGrp="1"/>
          </p:cNvSpPr>
          <p:nvPr>
            <p:ph type="title"/>
          </p:nvPr>
        </p:nvSpPr>
        <p:spPr>
          <a:xfrm>
            <a:off x="677334" y="609600"/>
            <a:ext cx="8596668" cy="965201"/>
          </a:xfrm>
        </p:spPr>
        <p:txBody>
          <a:bodyPr/>
          <a:lstStyle/>
          <a:p>
            <a:r>
              <a:rPr lang="en-US" sz="36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a:t>
            </a:r>
            <a:r>
              <a:rPr lang="en-US" sz="24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CODE INSPECTION</a:t>
            </a:r>
            <a:endParaRPr lang="en-US" sz="2400" dirty="0"/>
          </a:p>
        </p:txBody>
      </p:sp>
      <p:sp>
        <p:nvSpPr>
          <p:cNvPr id="3" name="Content Placeholder 2">
            <a:extLst>
              <a:ext uri="{FF2B5EF4-FFF2-40B4-BE49-F238E27FC236}">
                <a16:creationId xmlns:a16="http://schemas.microsoft.com/office/drawing/2014/main" id="{42A872B4-D52F-572E-1BCA-C16C04BA8C52}"/>
              </a:ext>
            </a:extLst>
          </p:cNvPr>
          <p:cNvSpPr>
            <a:spLocks noGrp="1"/>
          </p:cNvSpPr>
          <p:nvPr>
            <p:ph idx="1"/>
          </p:nvPr>
        </p:nvSpPr>
        <p:spPr>
          <a:xfrm>
            <a:off x="677334" y="1574801"/>
            <a:ext cx="8893386" cy="4466562"/>
          </a:xfrm>
        </p:spPr>
        <p:txBody>
          <a:bodyPr>
            <a:normAutofit/>
          </a:bodyPr>
          <a:lstStyle/>
          <a:p>
            <a:pP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Debug Dynasty team have commented well about the mobile responsive design, which guarantees a smooth user experience, and the well-organized and clean codebase during the Code Inspection Session. We answered any queries that the Debug Dynasty group had. </a:t>
            </a:r>
          </a:p>
          <a:p>
            <a:pP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Their guidance was really helpful in pinpointing areas that require enhancements and new features. We have already made the change to the code to make it easier to read and understand, but one important suggestion was to add user comments. We have implemented this feature. </a:t>
            </a:r>
          </a:p>
          <a:p>
            <a:pP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 stakeholders also offered ideas for feature improvements, such as strengthening security protocols, enhancing reporting capabilities, and integrating with services. We have, despite the fact that some of these enhancements already have been practice.</a:t>
            </a:r>
          </a:p>
        </p:txBody>
      </p:sp>
    </p:spTree>
    <p:extLst>
      <p:ext uri="{BB962C8B-B14F-4D97-AF65-F5344CB8AC3E}">
        <p14:creationId xmlns:p14="http://schemas.microsoft.com/office/powerpoint/2010/main" val="56798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99BD-89B9-E7FA-B5B6-F3266DFB9E4B}"/>
              </a:ext>
            </a:extLst>
          </p:cNvPr>
          <p:cNvSpPr>
            <a:spLocks noGrp="1"/>
          </p:cNvSpPr>
          <p:nvPr>
            <p:ph type="title"/>
          </p:nvPr>
        </p:nvSpPr>
        <p:spPr/>
        <p:txBody>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                                 </a:t>
            </a:r>
            <a:r>
              <a:rPr lang="en-US" sz="2800" b="1" dirty="0">
                <a:solidFill>
                  <a:schemeClr val="accent6">
                    <a:lumMod val="75000"/>
                  </a:schemeClr>
                </a:solidFill>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00DEA025-2A2C-4BF1-1972-F1FA591CF78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Time Limits: The scope and depth of our project have impacted by deadlines and time constraints.</a:t>
            </a:r>
          </a:p>
          <a:p>
            <a:r>
              <a:rPr lang="en-US" dirty="0">
                <a:latin typeface="Times New Roman" panose="02020603050405020304" pitchFamily="18" charset="0"/>
                <a:cs typeface="Times New Roman" panose="02020603050405020304" pitchFamily="18" charset="0"/>
              </a:rPr>
              <a:t>Technical Challenges: Development may be slowed down due to hardware constraints and software errors.</a:t>
            </a:r>
          </a:p>
          <a:p>
            <a:r>
              <a:rPr lang="en-US" dirty="0">
                <a:latin typeface="Times New Roman" panose="02020603050405020304" pitchFamily="18" charset="0"/>
                <a:cs typeface="Times New Roman" panose="02020603050405020304" pitchFamily="18" charset="0"/>
              </a:rPr>
              <a:t>Scope Creep: Project’s scope have gone through beyond which have resulted in additional work.</a:t>
            </a:r>
          </a:p>
        </p:txBody>
      </p:sp>
    </p:spTree>
    <p:extLst>
      <p:ext uri="{BB962C8B-B14F-4D97-AF65-F5344CB8AC3E}">
        <p14:creationId xmlns:p14="http://schemas.microsoft.com/office/powerpoint/2010/main" val="265818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A229-8951-B823-96F9-F97E545DD345}"/>
              </a:ext>
            </a:extLst>
          </p:cNvPr>
          <p:cNvSpPr>
            <a:spLocks noGrp="1"/>
          </p:cNvSpPr>
          <p:nvPr>
            <p:ph type="title"/>
          </p:nvPr>
        </p:nvSpPr>
        <p:spPr/>
        <p:txBody>
          <a:bodyPr>
            <a:normAutofit fontScale="90000"/>
          </a:bodyPr>
          <a:lstStyle/>
          <a:p>
            <a:pPr algn="ctr"/>
            <a:r>
              <a:rPr lang="en-US" sz="31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PROJECT DEMO</a:t>
            </a:r>
            <a:b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b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Admin Login Page</a:t>
            </a:r>
            <a:br>
              <a:rPr lang="en-US" sz="32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br>
            <a:endParaRPr lang="en-US" sz="2800" dirty="0"/>
          </a:p>
        </p:txBody>
      </p:sp>
      <p:sp>
        <p:nvSpPr>
          <p:cNvPr id="4" name="Content Placeholder 3">
            <a:extLst>
              <a:ext uri="{FF2B5EF4-FFF2-40B4-BE49-F238E27FC236}">
                <a16:creationId xmlns:a16="http://schemas.microsoft.com/office/drawing/2014/main" id="{F42D70A9-B194-339B-AE35-098CDBEB9DA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F5D826B-E0A4-C1B6-6818-C21BD0E9ABBF}"/>
              </a:ext>
            </a:extLst>
          </p:cNvPr>
          <p:cNvPicPr>
            <a:picLocks noChangeAspect="1"/>
          </p:cNvPicPr>
          <p:nvPr/>
        </p:nvPicPr>
        <p:blipFill>
          <a:blip r:embed="rId2"/>
          <a:stretch>
            <a:fillRect/>
          </a:stretch>
        </p:blipFill>
        <p:spPr>
          <a:xfrm>
            <a:off x="496950" y="1729620"/>
            <a:ext cx="9239389" cy="4742709"/>
          </a:xfrm>
          <a:prstGeom prst="rect">
            <a:avLst/>
          </a:prstGeom>
        </p:spPr>
      </p:pic>
    </p:spTree>
    <p:extLst>
      <p:ext uri="{BB962C8B-B14F-4D97-AF65-F5344CB8AC3E}">
        <p14:creationId xmlns:p14="http://schemas.microsoft.com/office/powerpoint/2010/main" val="404765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0"/>
          <p:cNvSpPr txBox="1"/>
          <p:nvPr/>
        </p:nvSpPr>
        <p:spPr>
          <a:xfrm>
            <a:off x="622852" y="596348"/>
            <a:ext cx="394914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Admin Home Page</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4" name="Picture 3">
            <a:extLst>
              <a:ext uri="{FF2B5EF4-FFF2-40B4-BE49-F238E27FC236}">
                <a16:creationId xmlns:a16="http://schemas.microsoft.com/office/drawing/2014/main" id="{4A91CB7F-4E8D-4343-CB79-6FEE55BF5DCC}"/>
              </a:ext>
            </a:extLst>
          </p:cNvPr>
          <p:cNvPicPr>
            <a:picLocks noChangeAspect="1"/>
          </p:cNvPicPr>
          <p:nvPr/>
        </p:nvPicPr>
        <p:blipFill>
          <a:blip r:embed="rId3"/>
          <a:stretch>
            <a:fillRect/>
          </a:stretch>
        </p:blipFill>
        <p:spPr>
          <a:xfrm>
            <a:off x="334062" y="1294589"/>
            <a:ext cx="10063386" cy="49670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1"/>
          <p:cNvSpPr txBox="1"/>
          <p:nvPr/>
        </p:nvSpPr>
        <p:spPr>
          <a:xfrm>
            <a:off x="622853" y="569843"/>
            <a:ext cx="355158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Doctor Login Page</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3" name="Picture 2">
            <a:extLst>
              <a:ext uri="{FF2B5EF4-FFF2-40B4-BE49-F238E27FC236}">
                <a16:creationId xmlns:a16="http://schemas.microsoft.com/office/drawing/2014/main" id="{80CA708D-1FA8-E38C-3AC0-FE8451339012}"/>
              </a:ext>
            </a:extLst>
          </p:cNvPr>
          <p:cNvPicPr>
            <a:picLocks noChangeAspect="1"/>
          </p:cNvPicPr>
          <p:nvPr/>
        </p:nvPicPr>
        <p:blipFill>
          <a:blip r:embed="rId3"/>
          <a:stretch>
            <a:fillRect/>
          </a:stretch>
        </p:blipFill>
        <p:spPr>
          <a:xfrm>
            <a:off x="622853" y="1407559"/>
            <a:ext cx="9086592" cy="47946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562E-DB29-CE49-B170-9EA8F29E91BB}"/>
              </a:ext>
            </a:extLst>
          </p:cNvPr>
          <p:cNvSpPr>
            <a:spLocks noGrp="1"/>
          </p:cNvSpPr>
          <p:nvPr>
            <p:ph type="title"/>
          </p:nvPr>
        </p:nvSpPr>
        <p:spPr>
          <a:xfrm>
            <a:off x="5536734" y="609600"/>
            <a:ext cx="3737268" cy="1320800"/>
          </a:xfrm>
        </p:spPr>
        <p:txBody>
          <a:bodyPr>
            <a:normAutofit/>
          </a:bodyPr>
          <a:lstStyle/>
          <a:p>
            <a:pPr>
              <a:lnSpc>
                <a:spcPct val="90000"/>
              </a:lnSpc>
            </a:pPr>
            <a:r>
              <a:rPr lang="en-US" sz="2800" b="1">
                <a:latin typeface="Times New Roman" panose="02020603050405020304" pitchFamily="18" charset="0"/>
                <a:cs typeface="Times New Roman" panose="02020603050405020304" pitchFamily="18" charset="0"/>
              </a:rPr>
              <a:t>HOSPITAL MANAGEMENT SYSTEM</a:t>
            </a:r>
          </a:p>
        </p:txBody>
      </p:sp>
      <p:sp>
        <p:nvSpPr>
          <p:cNvPr id="3" name="Content Placeholder 2">
            <a:extLst>
              <a:ext uri="{FF2B5EF4-FFF2-40B4-BE49-F238E27FC236}">
                <a16:creationId xmlns:a16="http://schemas.microsoft.com/office/drawing/2014/main" id="{CE53768A-A54B-4A79-50B7-64A956144BDD}"/>
              </a:ext>
            </a:extLst>
          </p:cNvPr>
          <p:cNvSpPr>
            <a:spLocks noGrp="1"/>
          </p:cNvSpPr>
          <p:nvPr>
            <p:ph idx="1"/>
          </p:nvPr>
        </p:nvSpPr>
        <p:spPr>
          <a:xfrm>
            <a:off x="5209563" y="2160589"/>
            <a:ext cx="4064439"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Group Members: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Anusha </a:t>
            </a:r>
            <a:r>
              <a:rPr lang="en-US" dirty="0" err="1">
                <a:latin typeface="Times New Roman" panose="02020603050405020304" pitchFamily="18" charset="0"/>
                <a:cs typeface="Times New Roman" panose="02020603050405020304" pitchFamily="18" charset="0"/>
              </a:rPr>
              <a:t>Yaramala</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Rangineni Vishwitha</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Sai Satya Pavan Pandu </a:t>
            </a:r>
            <a:r>
              <a:rPr lang="en-US" dirty="0" err="1">
                <a:latin typeface="Times New Roman" panose="02020603050405020304" pitchFamily="18" charset="0"/>
                <a:cs typeface="Times New Roman" panose="02020603050405020304" pitchFamily="18" charset="0"/>
              </a:rPr>
              <a:t>Vanka</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Chennareddy Muni Deepak Kumar</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Dinesh Reddy </a:t>
            </a:r>
            <a:r>
              <a:rPr lang="en-US" dirty="0" err="1">
                <a:latin typeface="Times New Roman" panose="02020603050405020304" pitchFamily="18" charset="0"/>
                <a:cs typeface="Times New Roman" panose="02020603050405020304" pitchFamily="18" charset="0"/>
              </a:rPr>
              <a:t>Puthalapattu</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Makala </a:t>
            </a:r>
            <a:r>
              <a:rPr lang="en-US" dirty="0" err="1">
                <a:latin typeface="Times New Roman" panose="02020603050405020304" pitchFamily="18" charset="0"/>
                <a:cs typeface="Times New Roman" panose="02020603050405020304" pitchFamily="18" charset="0"/>
              </a:rPr>
              <a:t>Jaswanth</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Ganjinaboina</a:t>
            </a:r>
            <a:r>
              <a:rPr lang="en-US" dirty="0">
                <a:latin typeface="Times New Roman" panose="02020603050405020304" pitchFamily="18" charset="0"/>
                <a:cs typeface="Times New Roman" panose="02020603050405020304" pitchFamily="18" charset="0"/>
              </a:rPr>
              <a:t> Tejaswi</a:t>
            </a:r>
          </a:p>
          <a:p>
            <a:pPr>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Chandrupatla</a:t>
            </a:r>
            <a:r>
              <a:rPr lang="en-US" dirty="0">
                <a:latin typeface="Times New Roman" panose="02020603050405020304" pitchFamily="18" charset="0"/>
                <a:cs typeface="Times New Roman" panose="02020603050405020304" pitchFamily="18" charset="0"/>
              </a:rPr>
              <a:t> Divya Anusha</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Desk with stethoscope and computer keyboard">
            <a:extLst>
              <a:ext uri="{FF2B5EF4-FFF2-40B4-BE49-F238E27FC236}">
                <a16:creationId xmlns:a16="http://schemas.microsoft.com/office/drawing/2014/main" id="{0A3384E5-3915-B26E-3846-71F24AE89C09}"/>
              </a:ext>
            </a:extLst>
          </p:cNvPr>
          <p:cNvPicPr>
            <a:picLocks noChangeAspect="1"/>
          </p:cNvPicPr>
          <p:nvPr/>
        </p:nvPicPr>
        <p:blipFill rotWithShape="1">
          <a:blip r:embed="rId2"/>
          <a:srcRect l="47491" r="-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789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2"/>
          <p:cNvSpPr txBox="1"/>
          <p:nvPr/>
        </p:nvSpPr>
        <p:spPr>
          <a:xfrm>
            <a:off x="655983" y="583096"/>
            <a:ext cx="464488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Doctor Dashboard</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3" name="Picture 2">
            <a:extLst>
              <a:ext uri="{FF2B5EF4-FFF2-40B4-BE49-F238E27FC236}">
                <a16:creationId xmlns:a16="http://schemas.microsoft.com/office/drawing/2014/main" id="{3473DC99-0B40-D37D-6E61-D92C1067299C}"/>
              </a:ext>
            </a:extLst>
          </p:cNvPr>
          <p:cNvPicPr>
            <a:picLocks noChangeAspect="1"/>
          </p:cNvPicPr>
          <p:nvPr/>
        </p:nvPicPr>
        <p:blipFill>
          <a:blip r:embed="rId3"/>
          <a:stretch>
            <a:fillRect/>
          </a:stretch>
        </p:blipFill>
        <p:spPr>
          <a:xfrm>
            <a:off x="443089" y="1191650"/>
            <a:ext cx="9533118" cy="50832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3"/>
          <p:cNvSpPr txBox="1"/>
          <p:nvPr/>
        </p:nvSpPr>
        <p:spPr>
          <a:xfrm>
            <a:off x="185514" y="371050"/>
            <a:ext cx="112551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Patient Registration Form</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3" name="Picture 2">
            <a:extLst>
              <a:ext uri="{FF2B5EF4-FFF2-40B4-BE49-F238E27FC236}">
                <a16:creationId xmlns:a16="http://schemas.microsoft.com/office/drawing/2014/main" id="{53CC502C-0C74-2784-459C-E6230F0DC0FC}"/>
              </a:ext>
            </a:extLst>
          </p:cNvPr>
          <p:cNvPicPr>
            <a:picLocks noChangeAspect="1"/>
          </p:cNvPicPr>
          <p:nvPr/>
        </p:nvPicPr>
        <p:blipFill>
          <a:blip r:embed="rId3"/>
          <a:stretch>
            <a:fillRect/>
          </a:stretch>
        </p:blipFill>
        <p:spPr>
          <a:xfrm>
            <a:off x="591664" y="1017142"/>
            <a:ext cx="9877702" cy="53412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67E5-90DB-A62B-33A6-22AF3BC060BA}"/>
              </a:ext>
            </a:extLst>
          </p:cNvPr>
          <p:cNvSpPr>
            <a:spLocks noGrp="1"/>
          </p:cNvSpPr>
          <p:nvPr>
            <p:ph type="title"/>
          </p:nvPr>
        </p:nvSpPr>
        <p:spPr/>
        <p:txBody>
          <a:bodyPr>
            <a:normAutofit/>
          </a:bodyPr>
          <a:lstStyle/>
          <a:p>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Patient Login Page</a:t>
            </a:r>
            <a:endParaRPr lang="en-US" sz="2800" dirty="0"/>
          </a:p>
        </p:txBody>
      </p:sp>
      <p:sp>
        <p:nvSpPr>
          <p:cNvPr id="4" name="Content Placeholder 3">
            <a:extLst>
              <a:ext uri="{FF2B5EF4-FFF2-40B4-BE49-F238E27FC236}">
                <a16:creationId xmlns:a16="http://schemas.microsoft.com/office/drawing/2014/main" id="{2AC25FE6-9E34-5945-FBA1-F212313BDBB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E1B9118-DB7A-7F9E-7733-0304424CBAC0}"/>
              </a:ext>
            </a:extLst>
          </p:cNvPr>
          <p:cNvPicPr>
            <a:picLocks noChangeAspect="1"/>
          </p:cNvPicPr>
          <p:nvPr/>
        </p:nvPicPr>
        <p:blipFill>
          <a:blip r:embed="rId2"/>
          <a:stretch>
            <a:fillRect/>
          </a:stretch>
        </p:blipFill>
        <p:spPr>
          <a:xfrm>
            <a:off x="309921" y="1270000"/>
            <a:ext cx="9331494" cy="5127886"/>
          </a:xfrm>
          <a:prstGeom prst="rect">
            <a:avLst/>
          </a:prstGeom>
        </p:spPr>
      </p:pic>
    </p:spTree>
    <p:extLst>
      <p:ext uri="{BB962C8B-B14F-4D97-AF65-F5344CB8AC3E}">
        <p14:creationId xmlns:p14="http://schemas.microsoft.com/office/powerpoint/2010/main" val="2913838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4"/>
          <p:cNvSpPr txBox="1"/>
          <p:nvPr/>
        </p:nvSpPr>
        <p:spPr>
          <a:xfrm>
            <a:off x="212066" y="102925"/>
            <a:ext cx="80622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Patient Home Page</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pic>
        <p:nvPicPr>
          <p:cNvPr id="4" name="Picture 3">
            <a:extLst>
              <a:ext uri="{FF2B5EF4-FFF2-40B4-BE49-F238E27FC236}">
                <a16:creationId xmlns:a16="http://schemas.microsoft.com/office/drawing/2014/main" id="{F5DC4BDC-2A00-AF00-FD25-8947E10948B5}"/>
              </a:ext>
            </a:extLst>
          </p:cNvPr>
          <p:cNvPicPr>
            <a:picLocks noChangeAspect="1"/>
          </p:cNvPicPr>
          <p:nvPr/>
        </p:nvPicPr>
        <p:blipFill>
          <a:blip r:embed="rId3"/>
          <a:stretch>
            <a:fillRect/>
          </a:stretch>
        </p:blipFill>
        <p:spPr>
          <a:xfrm>
            <a:off x="406729" y="976045"/>
            <a:ext cx="9990718" cy="54589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7"/>
          <p:cNvSpPr txBox="1">
            <a:spLocks noGrp="1"/>
          </p:cNvSpPr>
          <p:nvPr>
            <p:ph type="title"/>
          </p:nvPr>
        </p:nvSpPr>
        <p:spPr>
          <a:xfrm>
            <a:off x="955429" y="982132"/>
            <a:ext cx="9941169"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Algerian"/>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CONCLUSION</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742" name="Google Shape;742;p107"/>
          <p:cNvSpPr txBox="1">
            <a:spLocks noGrp="1"/>
          </p:cNvSpPr>
          <p:nvPr>
            <p:ph idx="1"/>
          </p:nvPr>
        </p:nvSpPr>
        <p:spPr>
          <a:xfrm>
            <a:off x="1059766" y="2418080"/>
            <a:ext cx="9941169" cy="36729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530"/>
              <a:buNone/>
            </a:pPr>
            <a:r>
              <a:rPr lang="en-US" sz="2200" dirty="0">
                <a:latin typeface="Calibri"/>
                <a:ea typeface="Calibri"/>
                <a:cs typeface="Calibri"/>
                <a:sym typeface="Calibri"/>
              </a:rPr>
              <a:t>           </a:t>
            </a:r>
            <a:r>
              <a:rPr lang="en-US" sz="2400" dirty="0">
                <a:solidFill>
                  <a:schemeClr val="tx1"/>
                </a:solidFill>
                <a:latin typeface="Times New Roman" panose="02020603050405020304" pitchFamily="18" charset="0"/>
                <a:ea typeface="Calibri"/>
                <a:cs typeface="Times New Roman" panose="02020603050405020304" pitchFamily="18" charset="0"/>
                <a:sym typeface="Calibri"/>
              </a:rPr>
              <a:t>The Hospital Management System aims to modernize hospital operations by integrating technology. Computers streamline processes, replacing manual systems for efficiency and convenience. It encompasses all essential hospital functions, ensuring seamless management, and facilitates the storage of vast amounts of data.</a:t>
            </a:r>
            <a:endParaRPr sz="24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 calcmode="lin" valueType="num">
                                      <p:cBhvr additive="base">
                                        <p:cTn id="7" dur="500"/>
                                        <p:tgtEl>
                                          <p:spTgt spid="7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8"/>
          <p:cNvSpPr txBox="1">
            <a:spLocks noGrp="1"/>
          </p:cNvSpPr>
          <p:nvPr>
            <p:ph type="title"/>
          </p:nvPr>
        </p:nvSpPr>
        <p:spPr>
          <a:xfrm>
            <a:off x="786419" y="1258957"/>
            <a:ext cx="10433636" cy="104692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634545"/>
              </a:buClr>
              <a:buSzPts val="6600"/>
              <a:buFont typeface="Arial Rounded"/>
              <a:buNone/>
            </a:pPr>
            <a:r>
              <a:rPr lang="en-US" sz="6600" b="1" dirty="0">
                <a:solidFill>
                  <a:schemeClr val="accent6">
                    <a:lumMod val="75000"/>
                  </a:schemeClr>
                </a:solidFill>
                <a:latin typeface="Times New Roman" panose="02020603050405020304" pitchFamily="18" charset="0"/>
                <a:ea typeface="Arial Rounded"/>
                <a:cs typeface="Times New Roman" panose="02020603050405020304" pitchFamily="18" charset="0"/>
                <a:sym typeface="Arial Rounded"/>
              </a:rPr>
              <a:t>Thank you </a:t>
            </a:r>
            <a:endParaRPr sz="6600" b="1" dirty="0">
              <a:solidFill>
                <a:schemeClr val="accent6">
                  <a:lumMod val="75000"/>
                </a:schemeClr>
              </a:solidFill>
              <a:latin typeface="Times New Roman" panose="02020603050405020304" pitchFamily="18" charset="0"/>
              <a:ea typeface="Arial Rounded"/>
              <a:cs typeface="Times New Roman" panose="02020603050405020304" pitchFamily="18" charset="0"/>
              <a:sym typeface="Arial Rounded"/>
            </a:endParaRPr>
          </a:p>
        </p:txBody>
      </p:sp>
      <p:pic>
        <p:nvPicPr>
          <p:cNvPr id="748" name="Google Shape;748;p108"/>
          <p:cNvPicPr preferRelativeResize="0"/>
          <p:nvPr/>
        </p:nvPicPr>
        <p:blipFill rotWithShape="1">
          <a:blip r:embed="rId3">
            <a:alphaModFix/>
          </a:blip>
          <a:srcRect/>
          <a:stretch/>
        </p:blipFill>
        <p:spPr>
          <a:xfrm>
            <a:off x="2054087" y="2544418"/>
            <a:ext cx="8083827" cy="36045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1000"/>
                                        <p:tgtEl>
                                          <p:spTgt spid="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7"/>
        <p:cNvGrpSpPr/>
        <p:nvPr/>
      </p:nvGrpSpPr>
      <p:grpSpPr>
        <a:xfrm>
          <a:off x="0" y="0"/>
          <a:ext cx="0" cy="0"/>
          <a:chOff x="0" y="0"/>
          <a:chExt cx="0" cy="0"/>
        </a:xfrm>
      </p:grpSpPr>
      <p:sp useBgFill="1">
        <p:nvSpPr>
          <p:cNvPr id="636" name="Rectangle 635">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Google Shape;618;p87"/>
          <p:cNvSpPr txBox="1">
            <a:spLocks noGrp="1"/>
          </p:cNvSpPr>
          <p:nvPr>
            <p:ph type="title"/>
          </p:nvPr>
        </p:nvSpPr>
        <p:spPr>
          <a:xfrm>
            <a:off x="1043950" y="1179151"/>
            <a:ext cx="3300646" cy="4463889"/>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002060"/>
              </a:buClr>
              <a:buSzPts val="3600"/>
              <a:buFont typeface="Algerian"/>
              <a:buNone/>
            </a:pPr>
            <a:r>
              <a:rPr lang="en-US" b="1">
                <a:latin typeface="Times New Roman" panose="02020603050405020304" pitchFamily="18" charset="0"/>
                <a:ea typeface="Algerian"/>
                <a:cs typeface="Times New Roman" panose="02020603050405020304" pitchFamily="18" charset="0"/>
                <a:sym typeface="Algerian"/>
              </a:rPr>
              <a:t>CONTENTS</a:t>
            </a:r>
          </a:p>
        </p:txBody>
      </p:sp>
      <p:sp>
        <p:nvSpPr>
          <p:cNvPr id="637" name="Isosceles Triangle 636">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638" name="Straight Connector 637">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619" name="Google Shape;619;p87"/>
          <p:cNvSpPr txBox="1">
            <a:spLocks noGrp="1"/>
          </p:cNvSpPr>
          <p:nvPr>
            <p:ph idx="1"/>
          </p:nvPr>
        </p:nvSpPr>
        <p:spPr>
          <a:xfrm>
            <a:off x="4978918" y="1109145"/>
            <a:ext cx="6341016" cy="4603900"/>
          </a:xfrm>
          <a:prstGeom prst="rect">
            <a:avLst/>
          </a:prstGeom>
        </p:spPr>
        <p:txBody>
          <a:bodyPr spcFirstLastPara="1" lIns="91425" tIns="45700" rIns="91425" bIns="45700" anchor="ctr" anchorCtr="0">
            <a:normAutofit fontScale="92500" lnSpcReduction="20000"/>
          </a:bodyPr>
          <a:lstStyle/>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Project Description</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Team Members Responsibilities</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Existing System</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Proposed System</a:t>
            </a:r>
          </a:p>
          <a:p>
            <a:pPr>
              <a:lnSpc>
                <a:spcPct val="90000"/>
              </a:lnSpc>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Advantages of Proposed System</a:t>
            </a:r>
            <a:endParaRPr lang="en-US" dirty="0">
              <a:latin typeface="Times New Roman" panose="02020603050405020304" pitchFamily="18" charset="0"/>
              <a:cs typeface="Times New Roman" panose="02020603050405020304" pitchFamily="18" charset="0"/>
            </a:endParaRP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Core Requirements</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Implementation Details</a:t>
            </a:r>
            <a:endParaRPr lang="en-US" dirty="0">
              <a:latin typeface="Times New Roman" panose="02020603050405020304" pitchFamily="18" charset="0"/>
              <a:cs typeface="Times New Roman" panose="02020603050405020304" pitchFamily="18" charset="0"/>
            </a:endParaRP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Testing Experiences</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Database and it’s Design</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sym typeface="Calibri"/>
              </a:rPr>
              <a:t>Feedback</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sym typeface="Calibri"/>
              </a:rPr>
              <a:t>Code Inspection</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Limitations</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Project Demo</a:t>
            </a:r>
          </a:p>
          <a:p>
            <a:pPr lvl="0" rtl="0">
              <a:lnSpc>
                <a:spcPct val="90000"/>
              </a:lnSpc>
              <a:spcBef>
                <a:spcPts val="1000"/>
              </a:spcBef>
              <a:spcAft>
                <a:spcPts val="0"/>
              </a:spcAft>
              <a:buClr>
                <a:schemeClr val="dk1"/>
              </a:buClr>
              <a:buSzPts val="290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Conclusion</a:t>
            </a:r>
            <a:endParaRPr lang="en-US" dirty="0">
              <a:latin typeface="Times New Roman" panose="02020603050405020304" pitchFamily="18" charset="0"/>
              <a:cs typeface="Times New Roman" panose="02020603050405020304" pitchFamily="18" charset="0"/>
            </a:endParaRPr>
          </a:p>
          <a:p>
            <a:pPr marL="228600" lvl="0" indent="-50800" rtl="0">
              <a:lnSpc>
                <a:spcPct val="90000"/>
              </a:lnSpc>
              <a:spcBef>
                <a:spcPts val="1000"/>
              </a:spcBef>
              <a:spcAft>
                <a:spcPts val="0"/>
              </a:spcAft>
              <a:buClr>
                <a:schemeClr val="dk1"/>
              </a:buClr>
              <a:buSzPts val="2800"/>
              <a:buNone/>
            </a:pPr>
            <a:endParaRPr lang="en-US" sz="1500" dirty="0"/>
          </a:p>
        </p:txBody>
      </p:sp>
      <p:sp>
        <p:nvSpPr>
          <p:cNvPr id="639" name="Isosceles Triangle 638">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500"/>
                                        <p:tgtEl>
                                          <p:spTgt spid="618"/>
                                        </p:tgtEl>
                                        <p:attrNameLst>
                                          <p:attrName>ppt_w</p:attrName>
                                        </p:attrNameLst>
                                      </p:cBhvr>
                                      <p:tavLst>
                                        <p:tav tm="0">
                                          <p:val>
                                            <p:strVal val="0"/>
                                          </p:val>
                                        </p:tav>
                                        <p:tav tm="100000">
                                          <p:val>
                                            <p:strVal val="#ppt_w"/>
                                          </p:val>
                                        </p:tav>
                                      </p:tavLst>
                                    </p:anim>
                                    <p:anim calcmode="lin" valueType="num">
                                      <p:cBhvr additive="base">
                                        <p:cTn id="8" dur="500"/>
                                        <p:tgtEl>
                                          <p:spTgt spid="6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8"/>
          <p:cNvSpPr txBox="1">
            <a:spLocks noGrp="1"/>
          </p:cNvSpPr>
          <p:nvPr>
            <p:ph type="title"/>
          </p:nvPr>
        </p:nvSpPr>
        <p:spPr>
          <a:xfrm>
            <a:off x="848238" y="1148969"/>
            <a:ext cx="9905999" cy="81500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Algerian"/>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PROJECT DESCRIPTION</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625" name="Google Shape;625;p88"/>
          <p:cNvSpPr txBox="1">
            <a:spLocks noGrp="1"/>
          </p:cNvSpPr>
          <p:nvPr>
            <p:ph idx="1"/>
          </p:nvPr>
        </p:nvSpPr>
        <p:spPr>
          <a:xfrm>
            <a:off x="1305288" y="2204720"/>
            <a:ext cx="8488952" cy="4038883"/>
          </a:xfrm>
          <a:prstGeom prst="rect">
            <a:avLst/>
          </a:prstGeom>
          <a:noFill/>
          <a:ln>
            <a:noFill/>
          </a:ln>
        </p:spPr>
        <p:txBody>
          <a:bodyPr spcFirstLastPara="1" wrap="square" lIns="91425" tIns="45700" rIns="91425" bIns="45700" anchor="t" anchorCtr="0">
            <a:normAutofit/>
          </a:bodyPr>
          <a:lstStyle/>
          <a:p>
            <a:pPr marL="285750" lvl="0" indent="-241934" algn="l" rtl="0">
              <a:spcBef>
                <a:spcPts val="1080"/>
              </a:spcBef>
              <a:spcAft>
                <a:spcPts val="0"/>
              </a:spcAft>
              <a:buSzPts val="2070"/>
              <a:buFont typeface="Calibri"/>
              <a:buChar char="•"/>
            </a:pPr>
            <a:r>
              <a:rPr lang="en-US" sz="2000" dirty="0">
                <a:latin typeface="Times New Roman" panose="02020603050405020304" pitchFamily="18" charset="0"/>
                <a:ea typeface="Calibri"/>
                <a:cs typeface="Times New Roman" panose="02020603050405020304" pitchFamily="18" charset="0"/>
                <a:sym typeface="Calibri"/>
              </a:rPr>
              <a:t>The goal of Hospital Administration is twofold: firstly, to assist patients in managing their records, and secondly, to enable hospitals to better manage their patient population. </a:t>
            </a:r>
            <a:endParaRPr sz="2000" dirty="0">
              <a:latin typeface="Times New Roman" panose="02020603050405020304" pitchFamily="18" charset="0"/>
              <a:ea typeface="Calibri"/>
              <a:cs typeface="Times New Roman" panose="02020603050405020304" pitchFamily="18" charset="0"/>
              <a:sym typeface="Calibri"/>
            </a:endParaRPr>
          </a:p>
          <a:p>
            <a:pPr marL="285750" lvl="0" indent="-241934" algn="l" rtl="0">
              <a:spcBef>
                <a:spcPts val="1080"/>
              </a:spcBef>
              <a:spcAft>
                <a:spcPts val="0"/>
              </a:spcAft>
              <a:buSzPts val="2070"/>
              <a:buFont typeface="Calibri"/>
              <a:buChar char="•"/>
            </a:pPr>
            <a:r>
              <a:rPr lang="en-US" sz="2000" dirty="0">
                <a:latin typeface="Times New Roman" panose="02020603050405020304" pitchFamily="18" charset="0"/>
                <a:ea typeface="Calibri"/>
                <a:cs typeface="Times New Roman" panose="02020603050405020304" pitchFamily="18" charset="0"/>
                <a:sym typeface="Calibri"/>
              </a:rPr>
              <a:t>This project is motivated by the significant challenges patients encounter in navigating healthcare systems. </a:t>
            </a:r>
            <a:endParaRPr sz="2000" dirty="0">
              <a:latin typeface="Times New Roman" panose="02020603050405020304" pitchFamily="18" charset="0"/>
              <a:ea typeface="Calibri"/>
              <a:cs typeface="Times New Roman" panose="02020603050405020304" pitchFamily="18" charset="0"/>
              <a:sym typeface="Calibri"/>
            </a:endParaRPr>
          </a:p>
          <a:p>
            <a:pPr marL="285750" lvl="0" indent="-241934" algn="l" rtl="0">
              <a:spcBef>
                <a:spcPts val="1080"/>
              </a:spcBef>
              <a:spcAft>
                <a:spcPts val="0"/>
              </a:spcAft>
              <a:buSzPts val="2070"/>
              <a:buFont typeface="Calibri"/>
              <a:buChar char="•"/>
            </a:pPr>
            <a:r>
              <a:rPr lang="en-US" sz="2000" dirty="0">
                <a:latin typeface="Times New Roman" panose="02020603050405020304" pitchFamily="18" charset="0"/>
                <a:ea typeface="Calibri"/>
                <a:cs typeface="Times New Roman" panose="02020603050405020304" pitchFamily="18" charset="0"/>
                <a:sym typeface="Calibri"/>
              </a:rPr>
              <a:t>It focuses on patient administration.</a:t>
            </a:r>
            <a:endParaRPr sz="2000" dirty="0">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24"/>
                                        </p:tgtEl>
                                        <p:attrNameLst>
                                          <p:attrName>style.visibility</p:attrName>
                                        </p:attrNameLst>
                                      </p:cBhvr>
                                      <p:to>
                                        <p:strVal val="visible"/>
                                      </p:to>
                                    </p:set>
                                    <p:anim calcmode="lin" valueType="num">
                                      <p:cBhvr additive="base">
                                        <p:cTn id="7" dur="500"/>
                                        <p:tgtEl>
                                          <p:spTgt spid="624"/>
                                        </p:tgtEl>
                                        <p:attrNameLst>
                                          <p:attrName>ppt_w</p:attrName>
                                        </p:attrNameLst>
                                      </p:cBhvr>
                                      <p:tavLst>
                                        <p:tav tm="0">
                                          <p:val>
                                            <p:strVal val="0"/>
                                          </p:val>
                                        </p:tav>
                                        <p:tav tm="100000">
                                          <p:val>
                                            <p:strVal val="#ppt_w"/>
                                          </p:val>
                                        </p:tav>
                                      </p:tavLst>
                                    </p:anim>
                                    <p:anim calcmode="lin" valueType="num">
                                      <p:cBhvr additive="base">
                                        <p:cTn id="8" dur="500"/>
                                        <p:tgtEl>
                                          <p:spTgt spid="6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BBA2-4846-DEF7-5386-F6E7B1E8B104}"/>
              </a:ext>
            </a:extLst>
          </p:cNvPr>
          <p:cNvSpPr>
            <a:spLocks noGrp="1"/>
          </p:cNvSpPr>
          <p:nvPr>
            <p:ph type="title"/>
          </p:nvPr>
        </p:nvSpPr>
        <p:spPr/>
        <p:txBody>
          <a:bodyPr>
            <a:normAutofit/>
          </a:bodyPr>
          <a:lstStyle/>
          <a:p>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                     TEAM MEMBER’S RESPONSIBILITIES</a:t>
            </a:r>
            <a:endParaRPr lang="en-US" sz="2800" dirty="0"/>
          </a:p>
        </p:txBody>
      </p:sp>
      <p:sp>
        <p:nvSpPr>
          <p:cNvPr id="3" name="Content Placeholder 2">
            <a:extLst>
              <a:ext uri="{FF2B5EF4-FFF2-40B4-BE49-F238E27FC236}">
                <a16:creationId xmlns:a16="http://schemas.microsoft.com/office/drawing/2014/main" id="{1A94B83F-24CA-5E9F-6250-E6B87EA312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Pavan – Team Lead and helps in all aspects of project</a:t>
            </a:r>
          </a:p>
          <a:p>
            <a:r>
              <a:rPr lang="en-US" dirty="0">
                <a:latin typeface="Times New Roman" panose="02020603050405020304" pitchFamily="18" charset="0"/>
                <a:cs typeface="Times New Roman" panose="02020603050405020304" pitchFamily="18" charset="0"/>
              </a:rPr>
              <a:t>Vishwitha – Requirements Lead</a:t>
            </a:r>
          </a:p>
          <a:p>
            <a:r>
              <a:rPr lang="en-US" dirty="0">
                <a:latin typeface="Times New Roman" panose="02020603050405020304" pitchFamily="18" charset="0"/>
                <a:cs typeface="Times New Roman" panose="02020603050405020304" pitchFamily="18" charset="0"/>
              </a:rPr>
              <a:t>Deepak – System Administrative Lead</a:t>
            </a:r>
          </a:p>
          <a:p>
            <a:r>
              <a:rPr lang="en-US" dirty="0">
                <a:latin typeface="Times New Roman" panose="02020603050405020304" pitchFamily="18" charset="0"/>
                <a:cs typeface="Times New Roman" panose="02020603050405020304" pitchFamily="18" charset="0"/>
              </a:rPr>
              <a:t>Anusha – Front End Configuration</a:t>
            </a:r>
          </a:p>
          <a:p>
            <a:r>
              <a:rPr lang="en-US" dirty="0">
                <a:latin typeface="Times New Roman" panose="02020603050405020304" pitchFamily="18" charset="0"/>
                <a:cs typeface="Times New Roman" panose="02020603050405020304" pitchFamily="18" charset="0"/>
              </a:rPr>
              <a:t>Dinesh – Back End Configuration</a:t>
            </a:r>
          </a:p>
          <a:p>
            <a:r>
              <a:rPr lang="en-US" dirty="0">
                <a:latin typeface="Times New Roman" panose="02020603050405020304" pitchFamily="18" charset="0"/>
                <a:cs typeface="Times New Roman" panose="02020603050405020304" pitchFamily="18" charset="0"/>
              </a:rPr>
              <a:t>Tejaswi – Documentation Lead</a:t>
            </a:r>
          </a:p>
          <a:p>
            <a:r>
              <a:rPr lang="en-US" dirty="0" err="1">
                <a:latin typeface="Times New Roman" panose="02020603050405020304" pitchFamily="18" charset="0"/>
                <a:cs typeface="Times New Roman" panose="02020603050405020304" pitchFamily="18" charset="0"/>
              </a:rPr>
              <a:t>Jaswanth</a:t>
            </a:r>
            <a:r>
              <a:rPr lang="en-US" dirty="0">
                <a:latin typeface="Times New Roman" panose="02020603050405020304" pitchFamily="18" charset="0"/>
                <a:cs typeface="Times New Roman" panose="02020603050405020304" pitchFamily="18" charset="0"/>
              </a:rPr>
              <a:t> – Testing Lead</a:t>
            </a:r>
          </a:p>
          <a:p>
            <a:r>
              <a:rPr lang="en-US" dirty="0">
                <a:latin typeface="Times New Roman" panose="02020603050405020304" pitchFamily="18" charset="0"/>
                <a:cs typeface="Times New Roman" panose="02020603050405020304" pitchFamily="18" charset="0"/>
              </a:rPr>
              <a:t>Divya Anusha – UI Designer</a:t>
            </a:r>
          </a:p>
        </p:txBody>
      </p:sp>
    </p:spTree>
    <p:extLst>
      <p:ext uri="{BB962C8B-B14F-4D97-AF65-F5344CB8AC3E}">
        <p14:creationId xmlns:p14="http://schemas.microsoft.com/office/powerpoint/2010/main" val="146260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9"/>
          <p:cNvSpPr txBox="1">
            <a:spLocks noGrp="1"/>
          </p:cNvSpPr>
          <p:nvPr>
            <p:ph type="title"/>
          </p:nvPr>
        </p:nvSpPr>
        <p:spPr>
          <a:xfrm>
            <a:off x="970670" y="713485"/>
            <a:ext cx="9905999" cy="8415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Algerian"/>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EXISTING SYSTEM</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631" name="Google Shape;631;p89"/>
          <p:cNvSpPr txBox="1">
            <a:spLocks noGrp="1"/>
          </p:cNvSpPr>
          <p:nvPr>
            <p:ph idx="1"/>
          </p:nvPr>
        </p:nvSpPr>
        <p:spPr>
          <a:xfrm>
            <a:off x="1266498" y="1823395"/>
            <a:ext cx="10819485" cy="4165561"/>
          </a:xfrm>
          <a:prstGeom prst="rect">
            <a:avLst/>
          </a:prstGeom>
          <a:noFill/>
          <a:ln>
            <a:noFill/>
          </a:ln>
        </p:spPr>
        <p:txBody>
          <a:bodyPr spcFirstLastPara="1" wrap="square" lIns="91425" tIns="45700" rIns="91425" bIns="45700" anchor="t" anchorCtr="0">
            <a:normAutofit lnSpcReduction="10000"/>
          </a:bodyPr>
          <a:lstStyle/>
          <a:p>
            <a:pPr marL="355854" lvl="0" indent="-285750" algn="l" rtl="0">
              <a:spcBef>
                <a:spcPts val="0"/>
              </a:spcBef>
              <a:spcAft>
                <a:spcPts val="0"/>
              </a:spcAft>
              <a:buSzPct val="86250"/>
              <a:buFont typeface="Wingdings" panose="05000000000000000000" pitchFamily="2" charset="2"/>
              <a:buChar char="§"/>
            </a:pPr>
            <a:r>
              <a:rPr lang="en-US" dirty="0">
                <a:solidFill>
                  <a:schemeClr val="tx1"/>
                </a:solidFill>
                <a:latin typeface="Times New Roman" panose="02020603050405020304" pitchFamily="18" charset="0"/>
                <a:ea typeface="Calibri"/>
                <a:cs typeface="Times New Roman" panose="02020603050405020304" pitchFamily="18" charset="0"/>
                <a:sym typeface="Calibri"/>
              </a:rPr>
              <a:t>The current system at the hospital relies on manual processes for gathering patient information. However, this manual approach has several drawbacks:</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1044"/>
              </a:spcBef>
              <a:spcAft>
                <a:spcPts val="0"/>
              </a:spcAft>
              <a:buSzPct val="115000"/>
              <a:buNone/>
            </a:pPr>
            <a:endParaRPr b="1" dirty="0">
              <a:latin typeface="Times New Roman" panose="02020603050405020304" pitchFamily="18" charset="0"/>
              <a:ea typeface="Calibri"/>
              <a:cs typeface="Times New Roman" panose="02020603050405020304" pitchFamily="18" charset="0"/>
              <a:sym typeface="Calibri"/>
            </a:endParaRPr>
          </a:p>
          <a:p>
            <a:pPr marL="0" lvl="0" indent="0" algn="l" rtl="0">
              <a:spcBef>
                <a:spcPts val="1044"/>
              </a:spcBef>
              <a:spcAft>
                <a:spcPts val="0"/>
              </a:spcAft>
              <a:buSzPct val="115000"/>
              <a:buNone/>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Limitations of the Manual System : </a:t>
            </a:r>
            <a:endParaRPr dirty="0">
              <a:solidFill>
                <a:schemeClr val="tx1"/>
              </a:solidFill>
              <a:latin typeface="Times New Roman" panose="02020603050405020304" pitchFamily="18" charset="0"/>
              <a:cs typeface="Times New Roman" panose="02020603050405020304" pitchFamily="18" charset="0"/>
            </a:endParaRPr>
          </a:p>
          <a:p>
            <a:pPr marL="294513" lvl="0" indent="-285750" algn="l" rtl="0">
              <a:spcBef>
                <a:spcPts val="1044"/>
              </a:spcBef>
              <a:spcAft>
                <a:spcPts val="0"/>
              </a:spcAft>
              <a:buSzPct val="115000"/>
              <a:buFont typeface="Wingdings" panose="05000000000000000000" pitchFamily="2" charset="2"/>
              <a:buChar char="ü"/>
            </a:pPr>
            <a:r>
              <a:rPr lang="en-US" b="1" dirty="0">
                <a:latin typeface="Times New Roman" panose="02020603050405020304" pitchFamily="18" charset="0"/>
                <a:ea typeface="Calibri"/>
                <a:cs typeface="Times New Roman" panose="02020603050405020304" pitchFamily="18" charset="0"/>
                <a:sym typeface="Calibri"/>
              </a:rPr>
              <a:t>	</a:t>
            </a:r>
            <a:r>
              <a:rPr lang="en-US" dirty="0">
                <a:latin typeface="Times New Roman" panose="02020603050405020304" pitchFamily="18" charset="0"/>
                <a:ea typeface="Calibri"/>
                <a:cs typeface="Times New Roman" panose="02020603050405020304" pitchFamily="18" charset="0"/>
                <a:sym typeface="Calibri"/>
              </a:rPr>
              <a:t>Time-consuming: Gathering data manually takes up valuable time.</a:t>
            </a:r>
            <a:endParaRPr dirty="0">
              <a:latin typeface="Times New Roman" panose="02020603050405020304" pitchFamily="18" charset="0"/>
              <a:ea typeface="Calibri"/>
              <a:cs typeface="Times New Roman" panose="02020603050405020304" pitchFamily="18" charset="0"/>
              <a:sym typeface="Calibri"/>
            </a:endParaRPr>
          </a:p>
          <a:p>
            <a:pPr marL="294513"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Prone to errors: Manual input increases the likelihood of mistakes in the results.</a:t>
            </a:r>
            <a:endParaRPr dirty="0">
              <a:latin typeface="Times New Roman" panose="02020603050405020304" pitchFamily="18" charset="0"/>
              <a:ea typeface="Calibri"/>
              <a:cs typeface="Times New Roman" panose="02020603050405020304" pitchFamily="18" charset="0"/>
              <a:sym typeface="Calibri"/>
            </a:endParaRPr>
          </a:p>
          <a:p>
            <a:pPr marL="294513"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Requires significant manpower: It demands a considerable workforce to achieve satisfactory outcomes.</a:t>
            </a:r>
            <a:endParaRPr dirty="0">
              <a:latin typeface="Times New Roman" panose="02020603050405020304" pitchFamily="18" charset="0"/>
              <a:ea typeface="Calibri"/>
              <a:cs typeface="Times New Roman" panose="02020603050405020304" pitchFamily="18" charset="0"/>
              <a:sym typeface="Calibri"/>
            </a:endParaRPr>
          </a:p>
          <a:p>
            <a:pPr marL="294513"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Lacks data security: Manual systems are vulnerable to breaches in data security.</a:t>
            </a:r>
            <a:endParaRPr dirty="0">
              <a:latin typeface="Times New Roman" panose="02020603050405020304" pitchFamily="18" charset="0"/>
              <a:ea typeface="Calibri"/>
              <a:cs typeface="Times New Roman" panose="02020603050405020304" pitchFamily="18" charset="0"/>
              <a:sym typeface="Calibri"/>
            </a:endParaRPr>
          </a:p>
          <a:p>
            <a:pPr marL="294513"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Slow data retrieval: Retrieving information from manual records is a time-consuming task.</a:t>
            </a:r>
            <a:endParaRPr dirty="0">
              <a:latin typeface="Times New Roman" panose="02020603050405020304" pitchFamily="18" charset="0"/>
              <a:ea typeface="Calibri"/>
              <a:cs typeface="Times New Roman" panose="02020603050405020304" pitchFamily="18" charset="0"/>
              <a:sym typeface="Calibri"/>
            </a:endParaRPr>
          </a:p>
          <a:p>
            <a:pPr marL="294513"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Low accuracy percentage: Due to human involvement, the accuracy level tends to be lower.</a:t>
            </a:r>
            <a:endParaRPr dirty="0">
              <a:latin typeface="Times New Roman" panose="02020603050405020304" pitchFamily="18" charset="0"/>
              <a:ea typeface="Calibri"/>
              <a:cs typeface="Times New Roman" panose="02020603050405020304" pitchFamily="18" charset="0"/>
              <a:sym typeface="Calibri"/>
            </a:endParaRPr>
          </a:p>
          <a:p>
            <a:pPr marL="325184" lvl="0" indent="-285750" algn="l" rtl="0">
              <a:spcBef>
                <a:spcPts val="1044"/>
              </a:spcBef>
              <a:spcAft>
                <a:spcPts val="0"/>
              </a:spcAft>
              <a:buSzPct val="115000"/>
              <a:buFont typeface="Wingdings" panose="05000000000000000000" pitchFamily="2" charset="2"/>
              <a:buChar char="ü"/>
            </a:pPr>
            <a:r>
              <a:rPr lang="en-US" dirty="0">
                <a:latin typeface="Times New Roman" panose="02020603050405020304" pitchFamily="18" charset="0"/>
                <a:ea typeface="Calibri"/>
                <a:cs typeface="Times New Roman" panose="02020603050405020304" pitchFamily="18" charset="0"/>
                <a:sym typeface="Calibri"/>
              </a:rPr>
              <a:t>	Delayed report generation: The process of generating reports is often prolonged in a manual system.</a:t>
            </a:r>
            <a:endParaRPr dirty="0">
              <a:latin typeface="Times New Roman" panose="02020603050405020304" pitchFamily="18" charset="0"/>
              <a:ea typeface="Calibri"/>
              <a:cs typeface="Times New Roman" panose="02020603050405020304" pitchFamily="18" charset="0"/>
              <a:sym typeface="Calibri"/>
            </a:endParaRPr>
          </a:p>
          <a:p>
            <a:pPr marL="285750" lvl="0" indent="-123634" algn="l" rtl="0">
              <a:spcBef>
                <a:spcPts val="1044"/>
              </a:spcBef>
              <a:spcAft>
                <a:spcPts val="0"/>
              </a:spcAft>
              <a:buSzPct val="1150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anim calcmode="lin" valueType="num">
                                      <p:cBhvr additive="base">
                                        <p:cTn id="7" dur="500"/>
                                        <p:tgtEl>
                                          <p:spTgt spid="630"/>
                                        </p:tgtEl>
                                        <p:attrNameLst>
                                          <p:attrName>ppt_w</p:attrName>
                                        </p:attrNameLst>
                                      </p:cBhvr>
                                      <p:tavLst>
                                        <p:tav tm="0">
                                          <p:val>
                                            <p:strVal val="0"/>
                                          </p:val>
                                        </p:tav>
                                        <p:tav tm="100000">
                                          <p:val>
                                            <p:strVal val="#ppt_w"/>
                                          </p:val>
                                        </p:tav>
                                      </p:tavLst>
                                    </p:anim>
                                    <p:anim calcmode="lin" valueType="num">
                                      <p:cBhvr additive="base">
                                        <p:cTn id="8" dur="500"/>
                                        <p:tgtEl>
                                          <p:spTgt spid="6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90"/>
          <p:cNvSpPr txBox="1">
            <a:spLocks noGrp="1"/>
          </p:cNvSpPr>
          <p:nvPr>
            <p:ph type="title"/>
          </p:nvPr>
        </p:nvSpPr>
        <p:spPr>
          <a:xfrm>
            <a:off x="891053" y="683602"/>
            <a:ext cx="10928100" cy="12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Algerian"/>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PROPOSED SYSTEM</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637" name="Google Shape;637;p90"/>
          <p:cNvSpPr txBox="1">
            <a:spLocks noGrp="1"/>
          </p:cNvSpPr>
          <p:nvPr>
            <p:ph idx="1"/>
          </p:nvPr>
        </p:nvSpPr>
        <p:spPr>
          <a:xfrm>
            <a:off x="1149526" y="2143760"/>
            <a:ext cx="5692500" cy="5982265"/>
          </a:xfrm>
          <a:prstGeom prst="rect">
            <a:avLst/>
          </a:prstGeom>
          <a:noFill/>
          <a:ln>
            <a:noFill/>
          </a:ln>
        </p:spPr>
        <p:txBody>
          <a:bodyPr spcFirstLastPara="1" wrap="square" lIns="91425" tIns="45700" rIns="91425" bIns="45700" anchor="t" anchorCtr="0">
            <a:normAutofit/>
          </a:bodyPr>
          <a:lstStyle/>
          <a:p>
            <a:pPr lvl="0" algn="l" rtl="0">
              <a:spcBef>
                <a:spcPts val="1080"/>
              </a:spcBef>
              <a:spcAft>
                <a:spcPts val="0"/>
              </a:spcAft>
              <a:buSzPts val="2760"/>
              <a:buFont typeface="Wingdings" panose="05000000000000000000" pitchFamily="2" charset="2"/>
              <a:buChar char="§"/>
            </a:pPr>
            <a:r>
              <a:rPr lang="en-US" dirty="0">
                <a:latin typeface="Times New Roman" panose="02020603050405020304" pitchFamily="18" charset="0"/>
                <a:ea typeface="Calibri"/>
                <a:cs typeface="Times New Roman" panose="02020603050405020304" pitchFamily="18" charset="0"/>
                <a:sym typeface="Calibri"/>
              </a:rPr>
              <a:t>The goals for our proposed system include ensuring extensive maintenance of records, generating rapid reports, conducting precise and efficient calculations, offering concise information provision, ensuring data security, and facilitating timely completion of flexible transactions.</a:t>
            </a:r>
            <a:endParaRPr dirty="0">
              <a:latin typeface="Times New Roman" panose="02020603050405020304" pitchFamily="18" charset="0"/>
              <a:cs typeface="Times New Roman" panose="02020603050405020304" pitchFamily="18" charset="0"/>
            </a:endParaRPr>
          </a:p>
          <a:p>
            <a:pPr marL="285750" lvl="0" indent="-110490" algn="l" rtl="0">
              <a:spcBef>
                <a:spcPts val="1080"/>
              </a:spcBef>
              <a:spcAft>
                <a:spcPts val="0"/>
              </a:spcAft>
              <a:buSzPts val="2760"/>
              <a:buNone/>
            </a:pPr>
            <a:endParaRPr b="1" dirty="0">
              <a:latin typeface="Times New Roman" panose="02020603050405020304" pitchFamily="18" charset="0"/>
              <a:cs typeface="Times New Roman" panose="02020603050405020304" pitchFamily="18" charset="0"/>
            </a:endParaRPr>
          </a:p>
          <a:p>
            <a:pPr marL="0" lvl="0" indent="0" algn="l" rtl="0">
              <a:spcBef>
                <a:spcPts val="1080"/>
              </a:spcBef>
              <a:spcAft>
                <a:spcPts val="0"/>
              </a:spcAft>
              <a:buSzPts val="2760"/>
              <a:buNone/>
            </a:pPr>
            <a:endParaRPr dirty="0">
              <a:latin typeface="Times New Roman" panose="02020603050405020304" pitchFamily="18" charset="0"/>
              <a:cs typeface="Times New Roman" panose="02020603050405020304" pitchFamily="18" charset="0"/>
            </a:endParaRPr>
          </a:p>
        </p:txBody>
      </p:sp>
      <p:pic>
        <p:nvPicPr>
          <p:cNvPr id="638" name="Google Shape;638;p90"/>
          <p:cNvPicPr preferRelativeResize="0"/>
          <p:nvPr/>
        </p:nvPicPr>
        <p:blipFill rotWithShape="1">
          <a:blip r:embed="rId3">
            <a:alphaModFix/>
          </a:blip>
          <a:srcRect/>
          <a:stretch/>
        </p:blipFill>
        <p:spPr>
          <a:xfrm>
            <a:off x="6738970" y="2414346"/>
            <a:ext cx="3979827" cy="29287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anim calcmode="lin" valueType="num">
                                      <p:cBhvr additive="base">
                                        <p:cTn id="7" dur="500"/>
                                        <p:tgtEl>
                                          <p:spTgt spid="636"/>
                                        </p:tgtEl>
                                        <p:attrNameLst>
                                          <p:attrName>ppt_w</p:attrName>
                                        </p:attrNameLst>
                                      </p:cBhvr>
                                      <p:tavLst>
                                        <p:tav tm="0">
                                          <p:val>
                                            <p:strVal val="0"/>
                                          </p:val>
                                        </p:tav>
                                        <p:tav tm="100000">
                                          <p:val>
                                            <p:strVal val="#ppt_w"/>
                                          </p:val>
                                        </p:tav>
                                      </p:tavLst>
                                    </p:anim>
                                    <p:anim calcmode="lin" valueType="num">
                                      <p:cBhvr additive="base">
                                        <p:cTn id="8" dur="500"/>
                                        <p:tgtEl>
                                          <p:spTgt spid="63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2"/>
          <p:cNvSpPr txBox="1">
            <a:spLocks noGrp="1"/>
          </p:cNvSpPr>
          <p:nvPr>
            <p:ph type="title"/>
          </p:nvPr>
        </p:nvSpPr>
        <p:spPr>
          <a:xfrm>
            <a:off x="209877" y="919209"/>
            <a:ext cx="10865059" cy="134568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39E1A"/>
              </a:buClr>
              <a:buSzPts val="4400"/>
              <a:buFont typeface="Algerian"/>
              <a:buNone/>
            </a:pPr>
            <a:r>
              <a:rPr lang="en-US" b="1" dirty="0">
                <a:solidFill>
                  <a:srgbClr val="C39E1A"/>
                </a:solidFill>
                <a:latin typeface="Algerian"/>
                <a:ea typeface="Algerian"/>
                <a:cs typeface="Algerian"/>
                <a:sym typeface="Algerian"/>
              </a:rPr>
              <a:t>  </a:t>
            </a: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ADVANTAGES OF PROPOSED SYSTEM</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650" name="Google Shape;650;p92"/>
          <p:cNvSpPr txBox="1">
            <a:spLocks noGrp="1"/>
          </p:cNvSpPr>
          <p:nvPr>
            <p:ph idx="1"/>
          </p:nvPr>
        </p:nvSpPr>
        <p:spPr>
          <a:xfrm>
            <a:off x="1426844" y="2174240"/>
            <a:ext cx="10865059" cy="4135121"/>
          </a:xfrm>
          <a:prstGeom prst="rect">
            <a:avLst/>
          </a:prstGeom>
          <a:noFill/>
          <a:ln>
            <a:noFill/>
          </a:ln>
        </p:spPr>
        <p:txBody>
          <a:bodyPr spcFirstLastPara="1" wrap="square" lIns="91425" tIns="45700" rIns="91425" bIns="45700" anchor="t" anchorCtr="0">
            <a:normAutofit/>
          </a:bodyPr>
          <a:lstStyle/>
          <a:p>
            <a:pPr lvl="0" algn="l" rtl="0">
              <a:spcBef>
                <a:spcPts val="1080"/>
              </a:spcBef>
              <a:spcAft>
                <a:spcPts val="0"/>
              </a:spcAft>
              <a:buSzPts val="2760"/>
              <a:buFont typeface="Wingdings" panose="05000000000000000000" pitchFamily="2" charset="2"/>
              <a:buChar char="§"/>
            </a:pPr>
            <a:r>
              <a:rPr lang="en-US" dirty="0">
                <a:solidFill>
                  <a:schemeClr val="tx1"/>
                </a:solidFill>
                <a:latin typeface="Times New Roman" panose="02020603050405020304" pitchFamily="18" charset="0"/>
                <a:ea typeface="Calibri"/>
                <a:cs typeface="Times New Roman" panose="02020603050405020304" pitchFamily="18" charset="0"/>
                <a:sym typeface="Calibri"/>
              </a:rPr>
              <a:t>Minimized data redundancy, leading to fewer updating errors and enhanced consistency. </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lvl="0" algn="l" rtl="0">
              <a:spcBef>
                <a:spcPts val="1080"/>
              </a:spcBef>
              <a:spcAft>
                <a:spcPts val="0"/>
              </a:spcAft>
              <a:buSzPts val="2760"/>
              <a:buFont typeface="Wingdings" panose="05000000000000000000" pitchFamily="2" charset="2"/>
              <a:buChar char="§"/>
            </a:pPr>
            <a:r>
              <a:rPr lang="en-US" dirty="0">
                <a:solidFill>
                  <a:schemeClr val="tx1"/>
                </a:solidFill>
                <a:latin typeface="Times New Roman" panose="02020603050405020304" pitchFamily="18" charset="0"/>
                <a:ea typeface="Calibri"/>
                <a:cs typeface="Times New Roman" panose="02020603050405020304" pitchFamily="18" charset="0"/>
                <a:sym typeface="Calibri"/>
              </a:rPr>
              <a:t>Enhanced user access to data via host and query languages. </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lvl="0" algn="l" rtl="0">
              <a:spcBef>
                <a:spcPts val="1080"/>
              </a:spcBef>
              <a:spcAft>
                <a:spcPts val="0"/>
              </a:spcAft>
              <a:buSzPts val="2760"/>
              <a:buFont typeface="Wingdings" panose="05000000000000000000" pitchFamily="2" charset="2"/>
              <a:buChar char="§"/>
            </a:pPr>
            <a:r>
              <a:rPr lang="en-US" dirty="0">
                <a:solidFill>
                  <a:schemeClr val="tx1"/>
                </a:solidFill>
                <a:latin typeface="Times New Roman" panose="02020603050405020304" pitchFamily="18" charset="0"/>
                <a:ea typeface="Calibri"/>
                <a:cs typeface="Times New Roman" panose="02020603050405020304" pitchFamily="18" charset="0"/>
                <a:sym typeface="Calibri"/>
              </a:rPr>
              <a:t>Data security measures. </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lvl="0" algn="l" rtl="0">
              <a:spcBef>
                <a:spcPts val="1080"/>
              </a:spcBef>
              <a:spcAft>
                <a:spcPts val="0"/>
              </a:spcAft>
              <a:buSzPts val="2760"/>
              <a:buFont typeface="Wingdings" panose="05000000000000000000" pitchFamily="2" charset="2"/>
              <a:buChar char="§"/>
            </a:pPr>
            <a:r>
              <a:rPr lang="en-US" dirty="0">
                <a:solidFill>
                  <a:schemeClr val="tx1"/>
                </a:solidFill>
                <a:latin typeface="Times New Roman" panose="02020603050405020304" pitchFamily="18" charset="0"/>
                <a:ea typeface="Calibri"/>
                <a:cs typeface="Times New Roman" panose="02020603050405020304" pitchFamily="18" charset="0"/>
                <a:sym typeface="Calibri"/>
              </a:rPr>
              <a:t>Lowered costs associated with data entry, storage, and retrieval. </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anim calcmode="lin" valueType="num">
                                      <p:cBhvr additive="base">
                                        <p:cTn id="7" dur="500"/>
                                        <p:tgtEl>
                                          <p:spTgt spid="649"/>
                                        </p:tgtEl>
                                        <p:attrNameLst>
                                          <p:attrName>ppt_w</p:attrName>
                                        </p:attrNameLst>
                                      </p:cBhvr>
                                      <p:tavLst>
                                        <p:tav tm="0">
                                          <p:val>
                                            <p:strVal val="0"/>
                                          </p:val>
                                        </p:tav>
                                        <p:tav tm="100000">
                                          <p:val>
                                            <p:strVal val="#ppt_w"/>
                                          </p:val>
                                        </p:tav>
                                      </p:tavLst>
                                    </p:anim>
                                    <p:anim calcmode="lin" valueType="num">
                                      <p:cBhvr additive="base">
                                        <p:cTn id="8" dur="500"/>
                                        <p:tgtEl>
                                          <p:spTgt spid="6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1"/>
          <p:cNvSpPr txBox="1">
            <a:spLocks noGrp="1"/>
          </p:cNvSpPr>
          <p:nvPr>
            <p:ph type="title"/>
          </p:nvPr>
        </p:nvSpPr>
        <p:spPr>
          <a:xfrm>
            <a:off x="891053" y="683602"/>
            <a:ext cx="10928100" cy="12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Algerian"/>
              <a:buNone/>
            </a:pPr>
            <a:r>
              <a:rPr lang="en-US"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rPr>
              <a:t>CORE REQUIREMENTS</a:t>
            </a:r>
            <a:endParaRPr sz="2800" b="1" dirty="0">
              <a:solidFill>
                <a:schemeClr val="accent6">
                  <a:lumMod val="75000"/>
                </a:schemeClr>
              </a:solidFill>
              <a:latin typeface="Times New Roman" panose="02020603050405020304" pitchFamily="18" charset="0"/>
              <a:ea typeface="Algerian"/>
              <a:cs typeface="Times New Roman" panose="02020603050405020304" pitchFamily="18" charset="0"/>
              <a:sym typeface="Algerian"/>
            </a:endParaRPr>
          </a:p>
        </p:txBody>
      </p:sp>
      <p:sp>
        <p:nvSpPr>
          <p:cNvPr id="644" name="Google Shape;644;p91"/>
          <p:cNvSpPr txBox="1">
            <a:spLocks noGrp="1"/>
          </p:cNvSpPr>
          <p:nvPr>
            <p:ph idx="1"/>
          </p:nvPr>
        </p:nvSpPr>
        <p:spPr>
          <a:xfrm>
            <a:off x="1149524" y="1916002"/>
            <a:ext cx="10513800" cy="6210023"/>
          </a:xfrm>
          <a:prstGeom prst="rect">
            <a:avLst/>
          </a:prstGeom>
          <a:noFill/>
          <a:ln>
            <a:noFill/>
          </a:ln>
        </p:spPr>
        <p:txBody>
          <a:bodyPr spcFirstLastPara="1" wrap="square" lIns="91425" tIns="45700" rIns="91425" bIns="45700" anchor="t" anchorCtr="0">
            <a:normAutofit/>
          </a:bodyPr>
          <a:lstStyle/>
          <a:p>
            <a:pPr marL="299600" lvl="0" indent="-285750" algn="l" rtl="0">
              <a:spcBef>
                <a:spcPts val="1080"/>
              </a:spcBef>
              <a:spcAft>
                <a:spcPts val="0"/>
              </a:spcAft>
              <a:buSzPts val="185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User-friendly Interface</a:t>
            </a:r>
            <a:r>
              <a:rPr lang="en-US" dirty="0">
                <a:solidFill>
                  <a:schemeClr val="tx1"/>
                </a:solidFill>
                <a:latin typeface="Times New Roman" panose="02020603050405020304" pitchFamily="18" charset="0"/>
                <a:ea typeface="Calibri"/>
                <a:cs typeface="Times New Roman" panose="02020603050405020304" pitchFamily="18" charset="0"/>
                <a:sym typeface="Calibri"/>
              </a:rPr>
              <a:t>: The software boasts an intuitive and visually pleasing interface crafted to enhance the efficiency of hospital management.</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299600" lvl="0" indent="-285750" algn="l" rtl="0">
              <a:spcBef>
                <a:spcPts val="1080"/>
              </a:spcBef>
              <a:spcAft>
                <a:spcPts val="0"/>
              </a:spcAft>
              <a:buSzPts val="185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Patient Management</a:t>
            </a:r>
            <a:r>
              <a:rPr lang="en-US" dirty="0">
                <a:solidFill>
                  <a:schemeClr val="tx1"/>
                </a:solidFill>
                <a:latin typeface="Times New Roman" panose="02020603050405020304" pitchFamily="18" charset="0"/>
                <a:ea typeface="Calibri"/>
                <a:cs typeface="Times New Roman" panose="02020603050405020304" pitchFamily="18" charset="0"/>
                <a:sym typeface="Calibri"/>
              </a:rPr>
              <a:t>: Seamlessly handle patient records, encompassing personal information, medical history, diagnoses, treatments, and appointments.</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299600" lvl="0" indent="-285750" algn="l" rtl="0">
              <a:spcBef>
                <a:spcPts val="1080"/>
              </a:spcBef>
              <a:spcAft>
                <a:spcPts val="0"/>
              </a:spcAft>
              <a:buSzPts val="185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Appointment Scheduling</a:t>
            </a:r>
            <a:r>
              <a:rPr lang="en-US" dirty="0">
                <a:solidFill>
                  <a:schemeClr val="tx1"/>
                </a:solidFill>
                <a:latin typeface="Times New Roman" panose="02020603050405020304" pitchFamily="18" charset="0"/>
                <a:ea typeface="Calibri"/>
                <a:cs typeface="Times New Roman" panose="02020603050405020304" pitchFamily="18" charset="0"/>
                <a:sym typeface="Calibri"/>
              </a:rPr>
              <a:t>: Facilitate simple scheduling and monitoring of patient appointments for optimized time utilization and resource allocation.</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343415" lvl="0" indent="-285750" algn="l" rtl="0">
              <a:spcBef>
                <a:spcPts val="1080"/>
              </a:spcBef>
              <a:spcAft>
                <a:spcPts val="0"/>
              </a:spcAft>
              <a:buSzPts val="185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Staff Management:</a:t>
            </a:r>
            <a:r>
              <a:rPr lang="en-US" dirty="0">
                <a:solidFill>
                  <a:schemeClr val="tx1"/>
                </a:solidFill>
                <a:latin typeface="Times New Roman" panose="02020603050405020304" pitchFamily="18" charset="0"/>
                <a:ea typeface="Calibri"/>
                <a:cs typeface="Times New Roman" panose="02020603050405020304" pitchFamily="18" charset="0"/>
                <a:sym typeface="Calibri"/>
              </a:rPr>
              <a:t> Streamline the management of hospital personnel, including doctors and administrative staff, by organizing their roles, schedules, and contact information effectively.</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322460" lvl="0" indent="-285750" algn="l" rtl="0">
              <a:spcBef>
                <a:spcPts val="1080"/>
              </a:spcBef>
              <a:spcAft>
                <a:spcPts val="0"/>
              </a:spcAft>
              <a:buSzPts val="149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Reports and Analysis:</a:t>
            </a:r>
            <a:r>
              <a:rPr lang="en-US" dirty="0">
                <a:solidFill>
                  <a:schemeClr val="tx1"/>
                </a:solidFill>
                <a:latin typeface="Times New Roman" panose="02020603050405020304" pitchFamily="18" charset="0"/>
                <a:ea typeface="Calibri"/>
                <a:cs typeface="Times New Roman" panose="02020603050405020304" pitchFamily="18" charset="0"/>
                <a:sym typeface="Calibri"/>
              </a:rPr>
              <a:t> Produce thorough reports and perceptive analytics concerning patient metrics, financial gains, and key performance indicators, facilitating informed decision-making based on data.</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366275" lvl="0" indent="-285750" algn="l" rtl="0">
              <a:spcBef>
                <a:spcPts val="1080"/>
              </a:spcBef>
              <a:spcAft>
                <a:spcPts val="0"/>
              </a:spcAft>
              <a:buSzPts val="1492"/>
              <a:buFont typeface="Wingdings" panose="05000000000000000000" pitchFamily="2" charset="2"/>
              <a:buChar char="§"/>
            </a:pPr>
            <a:r>
              <a:rPr lang="en-US" b="1" dirty="0">
                <a:solidFill>
                  <a:schemeClr val="tx1"/>
                </a:solidFill>
                <a:latin typeface="Times New Roman" panose="02020603050405020304" pitchFamily="18" charset="0"/>
                <a:ea typeface="Calibri"/>
                <a:cs typeface="Times New Roman" panose="02020603050405020304" pitchFamily="18" charset="0"/>
                <a:sym typeface="Calibri"/>
              </a:rPr>
              <a:t>Security and Privacy:</a:t>
            </a:r>
            <a:r>
              <a:rPr lang="en-US" dirty="0">
                <a:solidFill>
                  <a:schemeClr val="tx1"/>
                </a:solidFill>
                <a:latin typeface="Times New Roman" panose="02020603050405020304" pitchFamily="18" charset="0"/>
                <a:ea typeface="Calibri"/>
                <a:cs typeface="Times New Roman" panose="02020603050405020304" pitchFamily="18" charset="0"/>
                <a:sym typeface="Calibri"/>
              </a:rPr>
              <a:t> Establish strong security protocols to safeguard confidential patient information, ensuring adherence to privacy regulations.</a:t>
            </a:r>
            <a:endParaRPr dirty="0">
              <a:solidFill>
                <a:schemeClr val="tx1"/>
              </a:solidFill>
              <a:latin typeface="Times New Roman" panose="02020603050405020304" pitchFamily="18" charset="0"/>
              <a:ea typeface="Calibri"/>
              <a:cs typeface="Times New Roman" panose="02020603050405020304" pitchFamily="18" charset="0"/>
              <a:sym typeface="Calibri"/>
            </a:endParaRPr>
          </a:p>
          <a:p>
            <a:pPr marL="285750" lvl="0" indent="-110490" algn="l" rtl="0">
              <a:spcBef>
                <a:spcPts val="1080"/>
              </a:spcBef>
              <a:spcAft>
                <a:spcPts val="0"/>
              </a:spcAft>
              <a:buSzPts val="2760"/>
              <a:buNone/>
            </a:pPr>
            <a:endParaRPr b="1" dirty="0"/>
          </a:p>
          <a:p>
            <a:pPr marL="0" lvl="0" indent="0" algn="l" rtl="0">
              <a:spcBef>
                <a:spcPts val="1080"/>
              </a:spcBef>
              <a:spcAft>
                <a:spcPts val="0"/>
              </a:spcAft>
              <a:buSzPts val="276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500"/>
                                        <p:tgtEl>
                                          <p:spTgt spid="643"/>
                                        </p:tgtEl>
                                        <p:attrNameLst>
                                          <p:attrName>ppt_w</p:attrName>
                                        </p:attrNameLst>
                                      </p:cBhvr>
                                      <p:tavLst>
                                        <p:tav tm="0">
                                          <p:val>
                                            <p:strVal val="0"/>
                                          </p:val>
                                        </p:tav>
                                        <p:tav tm="100000">
                                          <p:val>
                                            <p:strVal val="#ppt_w"/>
                                          </p:val>
                                        </p:tav>
                                      </p:tavLst>
                                    </p:anim>
                                    <p:anim calcmode="lin" valueType="num">
                                      <p:cBhvr additive="base">
                                        <p:cTn id="8" dur="500"/>
                                        <p:tgtEl>
                                          <p:spTgt spid="6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TotalTime>
  <Words>1112</Words>
  <Application>Microsoft Office PowerPoint</Application>
  <PresentationFormat>Widescreen</PresentationFormat>
  <Paragraphs>116</Paragraphs>
  <Slides>25</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Wingdings 3</vt:lpstr>
      <vt:lpstr>Arial Rounded</vt:lpstr>
      <vt:lpstr>Trebuchet MS</vt:lpstr>
      <vt:lpstr>Baumans</vt:lpstr>
      <vt:lpstr>Arial</vt:lpstr>
      <vt:lpstr>Calibri</vt:lpstr>
      <vt:lpstr>Algerian</vt:lpstr>
      <vt:lpstr>Wingdings</vt:lpstr>
      <vt:lpstr>Facet</vt:lpstr>
      <vt:lpstr>PowerPoint Presentation</vt:lpstr>
      <vt:lpstr>HOSPITAL MANAGEMENT SYSTEM</vt:lpstr>
      <vt:lpstr>CONTENTS</vt:lpstr>
      <vt:lpstr>PROJECT DESCRIPTION</vt:lpstr>
      <vt:lpstr>                     TEAM MEMBER’S RESPONSIBILITIES</vt:lpstr>
      <vt:lpstr>EXISTING SYSTEM</vt:lpstr>
      <vt:lpstr>PROPOSED SYSTEM</vt:lpstr>
      <vt:lpstr>  ADVANTAGES OF PROPOSED SYSTEM</vt:lpstr>
      <vt:lpstr>CORE REQUIREMENTS</vt:lpstr>
      <vt:lpstr>PowerPoint Presentation</vt:lpstr>
      <vt:lpstr>PowerPoint Presentation</vt:lpstr>
      <vt:lpstr>PowerPoint Presentation</vt:lpstr>
      <vt:lpstr>PowerPoint Presentation</vt:lpstr>
      <vt:lpstr>                                FEEDBACK</vt:lpstr>
      <vt:lpstr>                              CODE INSPECTION</vt:lpstr>
      <vt:lpstr>                                 LIMITATIONS</vt:lpstr>
      <vt:lpstr>PROJECT DEMO Admin Login Page </vt:lpstr>
      <vt:lpstr>PowerPoint Presentation</vt:lpstr>
      <vt:lpstr>PowerPoint Presentation</vt:lpstr>
      <vt:lpstr>PowerPoint Presentation</vt:lpstr>
      <vt:lpstr>PowerPoint Presentation</vt:lpstr>
      <vt:lpstr>Patient Login Page</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Nagasimha Reddy Aarikatla</dc:creator>
  <cp:lastModifiedBy>Rangineni, Vishwitha</cp:lastModifiedBy>
  <cp:revision>11</cp:revision>
  <dcterms:modified xsi:type="dcterms:W3CDTF">2024-04-29T03:52:50Z</dcterms:modified>
</cp:coreProperties>
</file>